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Cy Grotesk Grand" charset="1" panose="00000507000000000000"/>
      <p:regular r:id="rId23"/>
    </p:embeddedFont>
    <p:embeddedFont>
      <p:font typeface="Codec Pro" charset="1" panose="00000500000000000000"/>
      <p:regular r:id="rId24"/>
    </p:embeddedFont>
    <p:embeddedFont>
      <p:font typeface="Codec Pro Bold" charset="1" panose="000006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notesMasters/notesMaster1.xml" Type="http://schemas.openxmlformats.org/officeDocument/2006/relationships/notesMaster"/><Relationship Id="rId21" Target="theme/theme2.xml" Type="http://schemas.openxmlformats.org/officeDocument/2006/relationships/theme"/><Relationship Id="rId22" Target="notesSlides/notesSlide1.xml" Type="http://schemas.openxmlformats.org/officeDocument/2006/relationships/notesSlide"/><Relationship Id="rId23" Target="fonts/font23.fntdata" Type="http://schemas.openxmlformats.org/officeDocument/2006/relationships/font"/><Relationship Id="rId24" Target="fonts/font24.fntdata" Type="http://schemas.openxmlformats.org/officeDocument/2006/relationships/font"/><Relationship Id="rId25" Target="notesSlides/notesSlide2.xml" Type="http://schemas.openxmlformats.org/officeDocument/2006/relationships/notesSlide"/><Relationship Id="rId26" Target="notesSlides/notesSlide3.xml" Type="http://schemas.openxmlformats.org/officeDocument/2006/relationships/notesSlide"/><Relationship Id="rId27" Target="notesSlides/notesSlide4.xml" Type="http://schemas.openxmlformats.org/officeDocument/2006/relationships/notesSlide"/><Relationship Id="rId28" Target="notesSlides/notesSlide5.xml" Type="http://schemas.openxmlformats.org/officeDocument/2006/relationships/notesSlide"/><Relationship Id="rId29" Target="notesSlides/notesSlide6.xml" Type="http://schemas.openxmlformats.org/officeDocument/2006/relationships/notesSlide"/><Relationship Id="rId3" Target="viewProps.xml" Type="http://schemas.openxmlformats.org/officeDocument/2006/relationships/viewProps"/><Relationship Id="rId30" Target="notesSlides/notesSlide7.xml" Type="http://schemas.openxmlformats.org/officeDocument/2006/relationships/notesSlide"/><Relationship Id="rId31" Target="fonts/font31.fntdata" Type="http://schemas.openxmlformats.org/officeDocument/2006/relationships/font"/><Relationship Id="rId32" Target="notesSlides/notesSlide8.xml" Type="http://schemas.openxmlformats.org/officeDocument/2006/relationships/notesSlide"/><Relationship Id="rId33" Target="notesSlides/notesSlide9.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dataset includes data captured by a variety of sensors mounted on Waymo's vehicles, including </a:t>
            </a:r>
          </a:p>
          <a:p>
            <a:r>
              <a:rPr lang="en-US"/>
              <a:t/>
            </a:r>
          </a:p>
          <a:p>
            <a:r>
              <a:rPr lang="en-US"/>
              <a:t>LiDAR sensors provide 3D point cloud data, which captures the vehicle's surroundings in detail, including the positions and shapes of objects.</a:t>
            </a:r>
          </a:p>
          <a:p>
            <a:r>
              <a:rPr lang="en-US"/>
              <a:t/>
            </a:r>
          </a:p>
          <a:p>
            <a:r>
              <a:rPr lang="en-US"/>
              <a:t>Cameras capture high-resolution images of the environment, providing visual context for the surrounding scene.</a:t>
            </a:r>
          </a:p>
          <a:p>
            <a:r>
              <a:rPr lang="en-US"/>
              <a:t/>
            </a:r>
          </a:p>
          <a:p>
            <a:r>
              <a:rPr lang="en-US"/>
              <a:t>Radar sensors measure the relative velocities and distances of objects, complementing the data from LiDAR and cameras.</a:t>
            </a:r>
          </a:p>
          <a:p>
            <a:r>
              <a:rPr lang="en-US"/>
              <a:t/>
            </a:r>
          </a:p>
          <a:p>
            <a:r>
              <a:rPr lang="en-US"/>
              <a:t>The dataset is annotated with ground truth labels for various objects in the scene, including </a:t>
            </a:r>
          </a:p>
          <a:p>
            <a:r>
              <a:rPr lang="en-US"/>
              <a:t/>
            </a:r>
          </a:p>
          <a:p>
            <a:r>
              <a:rPr lang="en-US"/>
              <a:t>other vehicles </a:t>
            </a:r>
          </a:p>
          <a:p>
            <a:r>
              <a:rPr lang="en-US"/>
              <a:t>pedestrians </a:t>
            </a:r>
          </a:p>
          <a:p>
            <a:r>
              <a:rPr lang="en-US"/>
              <a:t>cyclists,</a:t>
            </a:r>
          </a:p>
          <a:p>
            <a:r>
              <a:rPr lang="en-US"/>
              <a:t>traffic signs</a:t>
            </a:r>
          </a:p>
          <a:p>
            <a:r>
              <a:rPr lang="en-US"/>
              <a:t>road markings.</a:t>
            </a:r>
          </a:p>
          <a:p>
            <a:r>
              <a:rPr lang="en-US"/>
              <a:t/>
            </a:r>
          </a:p>
          <a:p>
            <a:r>
              <a:rPr lang="en-US"/>
              <a:t>it's easier for algorithms to understand what's going on in different driving situations.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dataset was released by NVIDIA Driving AI Labs, and would be used in DAVE-2 approach which we'll talk about in the  next few slides.</a:t>
            </a:r>
          </a:p>
          <a:p>
            <a:r>
              <a:rPr lang="en-US"/>
              <a:t/>
            </a:r>
          </a:p>
          <a:p>
            <a:r>
              <a:rPr lang="en-US"/>
              <a:t>The training data for the autonomous driving system was gathered from diverse road types and weather conditions across central New Jersey and several other states. It included various road types like two-lane roads, residential streets, tunnels, and unpaved roads, and weather conditions ranging from clear to snowy. Data collection utilized a car cameras in similar positions and had images from the (right, left, and centre camera), and a csv file recording the steering wheel angle of the car.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Polylines → Maps</a:t>
            </a:r>
          </a:p>
          <a:p>
            <a:r>
              <a:rPr lang="en-US"/>
              <a:t/>
            </a:r>
          </a:p>
          <a:p>
            <a:r>
              <a:rPr lang="en-US"/>
              <a:t>3D Point Clouds → Environmental Features</a:t>
            </a:r>
          </a:p>
          <a:p>
            <a:r>
              <a:rPr lang="en-US"/>
              <a:t/>
            </a:r>
          </a:p>
          <a:p>
            <a:r>
              <a:rPr lang="en-US"/>
              <a:t># Motion query pairs</a:t>
            </a:r>
          </a:p>
          <a:p>
            <a:r>
              <a:rPr lang="en-US"/>
              <a:t/>
            </a:r>
          </a:p>
          <a:p>
            <a:r>
              <a:rPr lang="en-US"/>
              <a:t>- The **static intention query**  -&gt; helps figure out the general goals or intentions of each car, like where they might be headed in the long term.</a:t>
            </a:r>
          </a:p>
          <a:p>
            <a:r>
              <a:rPr lang="en-US"/>
              <a:t>- The **dynamic searching query** constantly scanning the surroundings, picking up details about how cars are moving right now.</a:t>
            </a:r>
          </a:p>
          <a:p>
            <a:r>
              <a:rPr lang="en-US"/>
              <a:t/>
            </a:r>
          </a:p>
          <a:p>
            <a:r>
              <a:rPr lang="en-US"/>
              <a:t>Motion Forecasting History: </a:t>
            </a:r>
          </a:p>
          <a:p>
            <a:r>
              <a:rPr lang="en-US"/>
              <a:t>1. Static </a:t>
            </a:r>
          </a:p>
          <a:p>
            <a:r>
              <a:rPr lang="en-US"/>
              <a:t>2. Dynamic</a:t>
            </a:r>
          </a:p>
          <a:p>
            <a:r>
              <a:rPr lang="en-US"/>
              <a:t/>
            </a:r>
          </a:p>
          <a:p>
            <a:r>
              <a:rPr lang="en-US"/>
              <a:t>Encoding Scene Context</a:t>
            </a:r>
          </a:p>
          <a:p>
            <a:r>
              <a:rPr lang="en-US"/>
              <a:t/>
            </a:r>
          </a:p>
          <a:p>
            <a:r>
              <a:rPr lang="en-US"/>
              <a:t>- This encoder processes input trajectories and road maps, encoding them into feature representations while preserving the crucial local structure through local self-attention mechanisms, like nearby lanes and intersections.</a:t>
            </a:r>
          </a:p>
          <a:p>
            <a:r>
              <a:rPr lang="en-US"/>
              <a:t/>
            </a:r>
          </a:p>
          <a:p>
            <a:r>
              <a:rPr lang="en-US"/>
              <a:t>Localized Attention Mechanisms</a:t>
            </a:r>
          </a:p>
          <a:p>
            <a:r>
              <a:rPr lang="en-US"/>
              <a:t/>
            </a:r>
          </a:p>
          <a:p>
            <a:r>
              <a:rPr lang="en-US"/>
              <a:t>- Imagine you're looking at a crowded street. There's a lot going on, with cars moving in different directions and people crossing the road. Now, instead of trying to see everything at once, you can use a spotlight to focus on one area at a time. This spotlight helps you pay attention to the cars closest to you or the pedestrians crossing the street, while ignoring the rest of the scene. This helps the model make more accurate predictions by paying attention to the details that matter most in the current context</a:t>
            </a:r>
          </a:p>
          <a:p>
            <a:r>
              <a:rPr lang="en-US"/>
              <a:t/>
            </a:r>
          </a:p>
          <a:p>
            <a:r>
              <a:rPr lang="en-US"/>
              <a:t>Trajectory Prediction and Refinement</a:t>
            </a:r>
          </a:p>
          <a:p>
            <a:r>
              <a:rPr lang="en-US"/>
              <a:t/>
            </a:r>
          </a:p>
          <a:p>
            <a:r>
              <a:rPr lang="en-US"/>
              <a:t>Future trajectories and velocities of all agents are densely predicted using a regression head on past agent data. Subsequently, the decoder network refines predicted trajectories using "motion query pairs," aiding in localizing potential motion intentions and refining local movement information.</a:t>
            </a:r>
          </a:p>
          <a:p>
            <a:r>
              <a:rPr lang="en-US"/>
              <a:t/>
            </a:r>
          </a:p>
          <a:p>
            <a:r>
              <a:rPr lang="en-US"/>
              <a:t>GMM</a:t>
            </a:r>
          </a:p>
          <a:p>
            <a:r>
              <a:rPr lang="en-US"/>
              <a:t/>
            </a:r>
          </a:p>
          <a:p>
            <a:r>
              <a:rPr lang="en-US"/>
              <a:t>Cars can move in different ways, creating uncertainty in predictions.</a:t>
            </a:r>
          </a:p>
          <a:p>
            <a:r>
              <a:rPr lang="en-US"/>
              <a:t/>
            </a:r>
          </a:p>
          <a:p>
            <a:r>
              <a:rPr lang="en-US"/>
              <a:t>Using Multilayer Perceptron (MLP) to predict parameters of different movement patterns.</a:t>
            </a:r>
          </a:p>
          <a:p>
            <a:r>
              <a:rPr lang="en-US"/>
              <a:t/>
            </a:r>
          </a:p>
          <a:p>
            <a:r>
              <a:rPr lang="en-US"/>
              <a:t>GMM helps represent all possible ways the car could move.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authors of this study have developed a novel approach for motion prediction by incorporating multi-granular context encoding into a transformer-based framework. Drawing inspiration from MTR's research, they have leveraged newly added LIDAR data from the Waymo Open Dataset challenge to enhance their approach. Their primary motivation stems from the belief that single-granular context encoding is insufficient, leading them to explore various forms of agent representations such as maps and point clouds for better predictions. By integrating LIDAR data, they aimed to capture regions overlooked by traditional mapping methods, enriching the context provided to their transformer model.</a:t>
            </a:r>
          </a:p>
          <a:p>
            <a:r>
              <a:rPr lang="en-US"/>
              <a:t/>
            </a:r>
          </a:p>
          <a:p>
            <a:r>
              <a:rPr lang="en-US"/>
              <a:t>Their model accepts multimodal inputs including agents, HD maps, and LIDAR, encoding them at multiple granularities. A motion-aware context search mechanism selects meaningful context for agents, followed by a self-attention layer and a feed-forward network for motion prediction. In the decoder, inspired by MTR, they utilize a cross-attention layer to aggregate tokens and employ a Gaussian Mixture Model to represent trajectories, thereby generating predictions for the involved agents.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Performance analysis of the proposed approach, Multi-Granular Transformer for Motion Prediction (MGTR), compared to the previous model, Motion Transformer (MTR), was conducted and published by the authors, with results accessible online through Waymo's dataset. The results indicate that MGTR outperformed MTR in terms of the Mean Average Precision (MaP) metric across all agent types present in the dataset: cyclists, pedestrians, and vehicles. Additionally, the average MaP achieved by MGTR was higher.</a:t>
            </a:r>
          </a:p>
          <a:p>
            <a:r>
              <a:rPr lang="en-US"/>
              <a:t/>
            </a:r>
          </a:p>
          <a:p>
            <a:r>
              <a:rPr lang="en-US"/>
              <a:t>A specific example highlighting the effectiveness of MGTR over MTR is illustrated through a graph, demonstrating a pedestrian's future trajectory prediction. In this example, while MTR predicts the pedestrian moving into bushes, MGTR, with its multi-granularity approach incorporating LIDAR and point cloud encodings, accurately predicts the pedestrian's motion trajectory, placing them on the sidewalk closer to the actual ground truth value. This basically showcases the superior predictive capability of MGTR in capturing nuanced agent behaviors and environmental contexts, leading to more accurate motion predictions.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Dave 2</a:t>
            </a:r>
          </a:p>
          <a:p>
            <a:r>
              <a:rPr lang="en-US"/>
              <a:t/>
            </a:r>
          </a:p>
          <a:p>
            <a:r>
              <a:rPr lang="en-US"/>
              <a:t>- including 5 convolutional and 3 fully connected layers.</a:t>
            </a:r>
          </a:p>
          <a:p>
            <a:r>
              <a:rPr lang="en-US"/>
              <a:t/>
            </a:r>
          </a:p>
          <a:p>
            <a:r>
              <a:rPr lang="en-US"/>
              <a:t>1. **Forward Pass**:</a:t>
            </a:r>
          </a:p>
          <a:p>
            <a:r>
              <a:rPr lang="en-US"/>
              <a:t>    - During training, each video frame is fed into the CNN, and computations are performed layer by layer to generate predictions for the steering angle.</a:t>
            </a:r>
          </a:p>
          <a:p>
            <a:r>
              <a:rPr lang="en-US"/>
              <a:t/>
            </a:r>
          </a:p>
          <a:p>
            <a:r>
              <a:rPr lang="en-US"/>
              <a:t>    - The predicted steering angle is compared to the actual steering angle from the dataset to compute the loss, which measures the difference between the predicted and desired outputs.</a:t>
            </a:r>
          </a:p>
          <a:p>
            <a:r>
              <a:rPr lang="en-US"/>
              <a:t/>
            </a:r>
          </a:p>
          <a:p>
            <a:r>
              <a:rPr lang="en-US"/>
              <a:t>2. **Backpropagation**:</a:t>
            </a:r>
          </a:p>
          <a:p>
            <a:r>
              <a:rPr lang="en-US"/>
              <a:t>    - The loss is propagated backward through the network using backpropagation.</a:t>
            </a:r>
          </a:p>
          <a:p>
            <a:r>
              <a:rPr lang="en-US"/>
              <a:t/>
            </a:r>
          </a:p>
          <a:p>
            <a:r>
              <a:rPr lang="en-US"/>
              <a:t>3. **Parameter Update**:</a:t>
            </a:r>
          </a:p>
          <a:p>
            <a:r>
              <a:rPr lang="en-US"/>
              <a:t>    - The gradients are used to update the parameters of the network in the opposite direction of the gradient, aiming to minimize the loss.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vision transformer model presented here draws inspiration from the methodologies employed in Motion Transformer (MTR) and Multi-Granular Transformer for Motion Prediction (MGTR). Similar to MTR, the model treats input images as sequences of patches, allowing it to capture spatial information effectively. Moreover, like MGTR, it incorporates positional encodings to provide spatial context to the model, enhancing its ability to understand the spatial relationships within the image. By leveraging self-attention mechanisms within the transformer encoder blocks, akin to both MTR and MGTR, the model can capture long-range dependencies and interactions between patches, enabling it to discern relevant features for predicting steering angles. Thus, this vision transformer model combines the strengths of both MTR and MGTR, blending transformer-based architectures with traditional convolutional neural networks, to create a robust framework for processing image data and generating continuous output predictions, such as steering angles of a self driving car.</a:t>
            </a:r>
          </a:p>
          <a:p>
            <a:r>
              <a:rPr lang="en-US"/>
              <a:t/>
            </a:r>
          </a:p>
          <a:p>
            <a:r>
              <a:rPr lang="en-US"/>
              <a:t>Due to resource constraints of the Waymo Open Dataset as its size is about 1 TB long, we were not really successful with applying our model on it to compare it with State of the Art techniques like MTR, and MGTR. However, we then decided to apply our model to the dataset used in the Dave 2 approach to see how our algorithm performed. </a:t>
            </a:r>
          </a:p>
          <a:p>
            <a:r>
              <a:rPr lang="en-US"/>
              <a:t/>
            </a:r>
          </a:p>
          <a:p>
            <a:r>
              <a:rPr lang="en-US"/>
              <a:t>Now, here’s a video of how our model performs on a simulation video, where the model takes the image from the video frame by frame and then predicts the steering angle.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6.png" Type="http://schemas.openxmlformats.org/officeDocument/2006/relationships/image"/><Relationship Id="rId4" Target="../media/image3.png" Type="http://schemas.openxmlformats.org/officeDocument/2006/relationships/image"/><Relationship Id="rId5" Target="../media/image1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3.png" Type="http://schemas.openxmlformats.org/officeDocument/2006/relationships/image"/><Relationship Id="rId4" Target="../media/image20.jpeg" Type="http://schemas.openxmlformats.org/officeDocument/2006/relationships/image"/><Relationship Id="rId5" Target="https://youtu.be/vE7FNBJuVik" TargetMode="External" Type="http://schemas.openxmlformats.org/officeDocument/2006/relationships/video"/></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5.png" Type="http://schemas.openxmlformats.org/officeDocument/2006/relationships/image"/><Relationship Id="rId4"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media/image3.png" Type="http://schemas.openxmlformats.org/officeDocument/2006/relationships/image"/><Relationship Id="rId6"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media/image3.png" Type="http://schemas.openxmlformats.org/officeDocument/2006/relationships/image"/><Relationship Id="rId6" Target="../media/image8.png" Type="http://schemas.openxmlformats.org/officeDocument/2006/relationships/image"/><Relationship Id="rId7" Target="../media/image9.jpeg" Type="http://schemas.openxmlformats.org/officeDocument/2006/relationships/image"/><Relationship Id="rId8" Target="../media/image10.jpeg" Type="http://schemas.openxmlformats.org/officeDocument/2006/relationships/image"/><Relationship Id="rId9"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12.png" Type="http://schemas.openxmlformats.org/officeDocument/2006/relationships/image"/><Relationship Id="rId5" Target="../media/image3.png" Type="http://schemas.openxmlformats.org/officeDocument/2006/relationships/image"/><Relationship Id="rId6"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12.png" Type="http://schemas.openxmlformats.org/officeDocument/2006/relationships/image"/><Relationship Id="rId5" Target="../media/image3.png" Type="http://schemas.openxmlformats.org/officeDocument/2006/relationships/image"/><Relationship Id="rId6"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5.png" Type="http://schemas.openxmlformats.org/officeDocument/2006/relationships/image"/><Relationship Id="rId4"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12.png" Type="http://schemas.openxmlformats.org/officeDocument/2006/relationships/image"/><Relationship Id="rId5" Target="../media/image3.png" Type="http://schemas.openxmlformats.org/officeDocument/2006/relationships/image"/><Relationship Id="rId6"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508858">
            <a:off x="-1317407" y="373602"/>
            <a:ext cx="18010625" cy="17222660"/>
          </a:xfrm>
          <a:custGeom>
            <a:avLst/>
            <a:gdLst/>
            <a:ahLst/>
            <a:cxnLst/>
            <a:rect r="r" b="b" t="t" l="l"/>
            <a:pathLst>
              <a:path h="17222660" w="18010625">
                <a:moveTo>
                  <a:pt x="0" y="0"/>
                </a:moveTo>
                <a:lnTo>
                  <a:pt x="18010625" y="0"/>
                </a:lnTo>
                <a:lnTo>
                  <a:pt x="18010625" y="17222661"/>
                </a:lnTo>
                <a:lnTo>
                  <a:pt x="0" y="17222661"/>
                </a:lnTo>
                <a:lnTo>
                  <a:pt x="0" y="0"/>
                </a:lnTo>
                <a:close/>
              </a:path>
            </a:pathLst>
          </a:custGeom>
          <a:blipFill>
            <a:blip r:embed="rId3"/>
            <a:stretch>
              <a:fillRect l="0" t="0" r="0" b="0"/>
            </a:stretch>
          </a:blipFill>
        </p:spPr>
      </p:sp>
      <p:sp>
        <p:nvSpPr>
          <p:cNvPr name="Freeform 3" id="3"/>
          <p:cNvSpPr/>
          <p:nvPr/>
        </p:nvSpPr>
        <p:spPr>
          <a:xfrm flipH="false" flipV="false" rot="95451">
            <a:off x="10251379" y="-3927999"/>
            <a:ext cx="8686892" cy="8230830"/>
          </a:xfrm>
          <a:custGeom>
            <a:avLst/>
            <a:gdLst/>
            <a:ahLst/>
            <a:cxnLst/>
            <a:rect r="r" b="b" t="t" l="l"/>
            <a:pathLst>
              <a:path h="8230830" w="8686892">
                <a:moveTo>
                  <a:pt x="0" y="0"/>
                </a:moveTo>
                <a:lnTo>
                  <a:pt x="8686892" y="0"/>
                </a:lnTo>
                <a:lnTo>
                  <a:pt x="8686892" y="8230830"/>
                </a:lnTo>
                <a:lnTo>
                  <a:pt x="0" y="8230830"/>
                </a:lnTo>
                <a:lnTo>
                  <a:pt x="0" y="0"/>
                </a:lnTo>
                <a:close/>
              </a:path>
            </a:pathLst>
          </a:custGeom>
          <a:blipFill>
            <a:blip r:embed="rId4"/>
            <a:stretch>
              <a:fillRect l="0" t="0" r="0" b="0"/>
            </a:stretch>
          </a:blipFill>
        </p:spPr>
      </p:sp>
      <p:sp>
        <p:nvSpPr>
          <p:cNvPr name="TextBox 4" id="4"/>
          <p:cNvSpPr txBox="true"/>
          <p:nvPr/>
        </p:nvSpPr>
        <p:spPr>
          <a:xfrm rot="0">
            <a:off x="1028700" y="3385878"/>
            <a:ext cx="13880041" cy="1136023"/>
          </a:xfrm>
          <a:prstGeom prst="rect">
            <a:avLst/>
          </a:prstGeom>
        </p:spPr>
        <p:txBody>
          <a:bodyPr anchor="t" rtlCol="false" tIns="0" lIns="0" bIns="0" rIns="0">
            <a:spAutoFit/>
          </a:bodyPr>
          <a:lstStyle/>
          <a:p>
            <a:pPr algn="l">
              <a:lnSpc>
                <a:spcPts val="9028"/>
              </a:lnSpc>
            </a:pPr>
            <a:r>
              <a:rPr lang="en-US" sz="7165">
                <a:solidFill>
                  <a:srgbClr val="EDECED"/>
                </a:solidFill>
                <a:latin typeface="Cy Grotesk Grand"/>
                <a:ea typeface="Cy Grotesk Grand"/>
                <a:cs typeface="Cy Grotesk Grand"/>
                <a:sym typeface="Cy Grotesk Grand"/>
              </a:rPr>
              <a:t>MOTION PREDICTION</a:t>
            </a:r>
          </a:p>
        </p:txBody>
      </p:sp>
      <p:sp>
        <p:nvSpPr>
          <p:cNvPr name="Freeform 5" id="5"/>
          <p:cNvSpPr/>
          <p:nvPr/>
        </p:nvSpPr>
        <p:spPr>
          <a:xfrm flipH="false" flipV="false" rot="0">
            <a:off x="15109360" y="450333"/>
            <a:ext cx="2690143" cy="358686"/>
          </a:xfrm>
          <a:custGeom>
            <a:avLst/>
            <a:gdLst/>
            <a:ahLst/>
            <a:cxnLst/>
            <a:rect r="r" b="b" t="t" l="l"/>
            <a:pathLst>
              <a:path h="358686" w="2690143">
                <a:moveTo>
                  <a:pt x="0" y="0"/>
                </a:moveTo>
                <a:lnTo>
                  <a:pt x="2690144" y="0"/>
                </a:lnTo>
                <a:lnTo>
                  <a:pt x="2690144" y="358686"/>
                </a:lnTo>
                <a:lnTo>
                  <a:pt x="0" y="358686"/>
                </a:lnTo>
                <a:lnTo>
                  <a:pt x="0" y="0"/>
                </a:lnTo>
                <a:close/>
              </a:path>
            </a:pathLst>
          </a:custGeom>
          <a:blipFill>
            <a:blip r:embed="rId5"/>
            <a:stretch>
              <a:fillRect l="0" t="0" r="0" b="0"/>
            </a:stretch>
          </a:blipFill>
        </p:spPr>
      </p:sp>
      <p:sp>
        <p:nvSpPr>
          <p:cNvPr name="TextBox 6" id="6"/>
          <p:cNvSpPr txBox="true"/>
          <p:nvPr/>
        </p:nvSpPr>
        <p:spPr>
          <a:xfrm rot="0">
            <a:off x="1028700" y="5930240"/>
            <a:ext cx="13165666" cy="1320546"/>
          </a:xfrm>
          <a:prstGeom prst="rect">
            <a:avLst/>
          </a:prstGeom>
        </p:spPr>
        <p:txBody>
          <a:bodyPr anchor="t" rtlCol="false" tIns="0" lIns="0" bIns="0" rIns="0">
            <a:spAutoFit/>
          </a:bodyPr>
          <a:lstStyle/>
          <a:p>
            <a:pPr algn="l">
              <a:lnSpc>
                <a:spcPts val="5291"/>
              </a:lnSpc>
            </a:pPr>
            <a:r>
              <a:rPr lang="en-US" sz="4199">
                <a:solidFill>
                  <a:srgbClr val="EDECED"/>
                </a:solidFill>
                <a:latin typeface="Cy Grotesk Grand"/>
                <a:ea typeface="Cy Grotesk Grand"/>
                <a:cs typeface="Cy Grotesk Grand"/>
                <a:sym typeface="Cy Grotesk Grand"/>
              </a:rPr>
              <a:t>- COMPARATIVE STUDY &amp;</a:t>
            </a:r>
          </a:p>
          <a:p>
            <a:pPr algn="l">
              <a:lnSpc>
                <a:spcPts val="5291"/>
              </a:lnSpc>
            </a:pPr>
            <a:r>
              <a:rPr lang="en-US" sz="4199">
                <a:solidFill>
                  <a:srgbClr val="EDECED"/>
                </a:solidFill>
                <a:latin typeface="Cy Grotesk Grand"/>
                <a:ea typeface="Cy Grotesk Grand"/>
                <a:cs typeface="Cy Grotesk Grand"/>
                <a:sym typeface="Cy Grotesk Grand"/>
              </a:rPr>
              <a:t>INTRODUCING A NEW MODEL</a:t>
            </a:r>
          </a:p>
        </p:txBody>
      </p:sp>
      <p:sp>
        <p:nvSpPr>
          <p:cNvPr name="TextBox 7" id="7"/>
          <p:cNvSpPr txBox="true"/>
          <p:nvPr/>
        </p:nvSpPr>
        <p:spPr>
          <a:xfrm rot="0">
            <a:off x="2598151" y="9090472"/>
            <a:ext cx="12511210" cy="527389"/>
          </a:xfrm>
          <a:prstGeom prst="rect">
            <a:avLst/>
          </a:prstGeom>
        </p:spPr>
        <p:txBody>
          <a:bodyPr anchor="t" rtlCol="false" tIns="0" lIns="0" bIns="0" rIns="0">
            <a:spAutoFit/>
          </a:bodyPr>
          <a:lstStyle/>
          <a:p>
            <a:pPr algn="l">
              <a:lnSpc>
                <a:spcPts val="3905"/>
              </a:lnSpc>
              <a:spcBef>
                <a:spcPct val="0"/>
              </a:spcBef>
            </a:pPr>
            <a:r>
              <a:rPr lang="en-US" sz="2789">
                <a:solidFill>
                  <a:srgbClr val="EDECED"/>
                </a:solidFill>
                <a:latin typeface="Codec Pro"/>
                <a:ea typeface="Codec Pro"/>
                <a:cs typeface="Codec Pro"/>
                <a:sym typeface="Codec Pro"/>
              </a:rPr>
              <a:t>SYED ALI HAIDER  |   HARSH TAMBI  |  SPRING 2024 |   COMPUTER VISION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839713" y="8112034"/>
            <a:ext cx="25722547" cy="7105854"/>
          </a:xfrm>
          <a:custGeom>
            <a:avLst/>
            <a:gdLst/>
            <a:ahLst/>
            <a:cxnLst/>
            <a:rect r="r" b="b" t="t" l="l"/>
            <a:pathLst>
              <a:path h="7105854" w="25722547">
                <a:moveTo>
                  <a:pt x="0" y="0"/>
                </a:moveTo>
                <a:lnTo>
                  <a:pt x="25722547" y="0"/>
                </a:lnTo>
                <a:lnTo>
                  <a:pt x="25722547" y="7105854"/>
                </a:lnTo>
                <a:lnTo>
                  <a:pt x="0" y="7105854"/>
                </a:lnTo>
                <a:lnTo>
                  <a:pt x="0" y="0"/>
                </a:lnTo>
                <a:close/>
              </a:path>
            </a:pathLst>
          </a:custGeom>
          <a:blipFill>
            <a:blip r:embed="rId3"/>
            <a:stretch>
              <a:fillRect l="0" t="0" r="0" b="0"/>
            </a:stretch>
          </a:blipFill>
        </p:spPr>
      </p:sp>
      <p:sp>
        <p:nvSpPr>
          <p:cNvPr name="AutoShape 3" id="3"/>
          <p:cNvSpPr/>
          <p:nvPr/>
        </p:nvSpPr>
        <p:spPr>
          <a:xfrm>
            <a:off x="947738" y="6233081"/>
            <a:ext cx="16230600" cy="0"/>
          </a:xfrm>
          <a:prstGeom prst="line">
            <a:avLst/>
          </a:prstGeom>
          <a:ln cap="rnd" w="9525">
            <a:solidFill>
              <a:srgbClr val="EDECED"/>
            </a:solidFill>
            <a:prstDash val="solid"/>
            <a:headEnd type="none" len="sm" w="sm"/>
            <a:tailEnd type="none" len="sm" w="sm"/>
          </a:ln>
        </p:spPr>
      </p:sp>
      <p:grpSp>
        <p:nvGrpSpPr>
          <p:cNvPr name="Group 4" id="4"/>
          <p:cNvGrpSpPr/>
          <p:nvPr/>
        </p:nvGrpSpPr>
        <p:grpSpPr>
          <a:xfrm rot="0">
            <a:off x="947738" y="6071156"/>
            <a:ext cx="323850" cy="32385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6" id="6"/>
          <p:cNvGrpSpPr/>
          <p:nvPr/>
        </p:nvGrpSpPr>
        <p:grpSpPr>
          <a:xfrm rot="0">
            <a:off x="5236296" y="6061631"/>
            <a:ext cx="323850" cy="32385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8" id="8"/>
          <p:cNvGrpSpPr/>
          <p:nvPr/>
        </p:nvGrpSpPr>
        <p:grpSpPr>
          <a:xfrm rot="0">
            <a:off x="9524854" y="6061631"/>
            <a:ext cx="323850" cy="323850"/>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10" id="10"/>
          <p:cNvGrpSpPr/>
          <p:nvPr/>
        </p:nvGrpSpPr>
        <p:grpSpPr>
          <a:xfrm rot="0">
            <a:off x="13813413" y="6061631"/>
            <a:ext cx="323850" cy="32385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sp>
        <p:nvSpPr>
          <p:cNvPr name="Freeform 12" id="12"/>
          <p:cNvSpPr/>
          <p:nvPr/>
        </p:nvSpPr>
        <p:spPr>
          <a:xfrm flipH="false" flipV="false" rot="0">
            <a:off x="15109360" y="450333"/>
            <a:ext cx="2690143" cy="358686"/>
          </a:xfrm>
          <a:custGeom>
            <a:avLst/>
            <a:gdLst/>
            <a:ahLst/>
            <a:cxnLst/>
            <a:rect r="r" b="b" t="t" l="l"/>
            <a:pathLst>
              <a:path h="358686" w="2690143">
                <a:moveTo>
                  <a:pt x="0" y="0"/>
                </a:moveTo>
                <a:lnTo>
                  <a:pt x="2690144" y="0"/>
                </a:lnTo>
                <a:lnTo>
                  <a:pt x="2690144" y="358686"/>
                </a:lnTo>
                <a:lnTo>
                  <a:pt x="0" y="358686"/>
                </a:lnTo>
                <a:lnTo>
                  <a:pt x="0" y="0"/>
                </a:lnTo>
                <a:close/>
              </a:path>
            </a:pathLst>
          </a:custGeom>
          <a:blipFill>
            <a:blip r:embed="rId4"/>
            <a:stretch>
              <a:fillRect l="0" t="0" r="0" b="0"/>
            </a:stretch>
          </a:blipFill>
        </p:spPr>
      </p:sp>
      <p:sp>
        <p:nvSpPr>
          <p:cNvPr name="Freeform 13" id="13"/>
          <p:cNvSpPr/>
          <p:nvPr/>
        </p:nvSpPr>
        <p:spPr>
          <a:xfrm flipH="false" flipV="false" rot="0">
            <a:off x="7871444" y="809019"/>
            <a:ext cx="7237917" cy="4871613"/>
          </a:xfrm>
          <a:custGeom>
            <a:avLst/>
            <a:gdLst/>
            <a:ahLst/>
            <a:cxnLst/>
            <a:rect r="r" b="b" t="t" l="l"/>
            <a:pathLst>
              <a:path h="4871613" w="7237917">
                <a:moveTo>
                  <a:pt x="0" y="0"/>
                </a:moveTo>
                <a:lnTo>
                  <a:pt x="7237916" y="0"/>
                </a:lnTo>
                <a:lnTo>
                  <a:pt x="7237916" y="4871612"/>
                </a:lnTo>
                <a:lnTo>
                  <a:pt x="0" y="4871612"/>
                </a:lnTo>
                <a:lnTo>
                  <a:pt x="0" y="0"/>
                </a:lnTo>
                <a:close/>
              </a:path>
            </a:pathLst>
          </a:custGeom>
          <a:blipFill>
            <a:blip r:embed="rId5"/>
            <a:stretch>
              <a:fillRect l="0" t="-6544" r="0" b="-12224"/>
            </a:stretch>
          </a:blipFill>
        </p:spPr>
      </p:sp>
      <p:sp>
        <p:nvSpPr>
          <p:cNvPr name="TextBox 14" id="14"/>
          <p:cNvSpPr txBox="true"/>
          <p:nvPr/>
        </p:nvSpPr>
        <p:spPr>
          <a:xfrm rot="0">
            <a:off x="1028700" y="1266441"/>
            <a:ext cx="16230600" cy="990600"/>
          </a:xfrm>
          <a:prstGeom prst="rect">
            <a:avLst/>
          </a:prstGeom>
        </p:spPr>
        <p:txBody>
          <a:bodyPr anchor="t" rtlCol="false" tIns="0" lIns="0" bIns="0" rIns="0">
            <a:spAutoFit/>
          </a:bodyPr>
          <a:lstStyle/>
          <a:p>
            <a:pPr algn="l" marL="0" indent="0" lvl="0">
              <a:lnSpc>
                <a:spcPts val="7800"/>
              </a:lnSpc>
              <a:spcBef>
                <a:spcPct val="0"/>
              </a:spcBef>
            </a:pPr>
            <a:r>
              <a:rPr lang="en-US" sz="6500">
                <a:solidFill>
                  <a:srgbClr val="EDECED"/>
                </a:solidFill>
                <a:latin typeface="Cy Grotesk Grand"/>
                <a:ea typeface="Cy Grotesk Grand"/>
                <a:cs typeface="Cy Grotesk Grand"/>
                <a:sym typeface="Cy Grotesk Grand"/>
              </a:rPr>
              <a:t>OUR MODEL</a:t>
            </a:r>
          </a:p>
        </p:txBody>
      </p:sp>
      <p:sp>
        <p:nvSpPr>
          <p:cNvPr name="TextBox 15" id="15"/>
          <p:cNvSpPr txBox="true"/>
          <p:nvPr/>
        </p:nvSpPr>
        <p:spPr>
          <a:xfrm rot="0">
            <a:off x="947738" y="6528356"/>
            <a:ext cx="4380728" cy="862965"/>
          </a:xfrm>
          <a:prstGeom prst="rect">
            <a:avLst/>
          </a:prstGeom>
        </p:spPr>
        <p:txBody>
          <a:bodyPr anchor="t" rtlCol="false" tIns="0" lIns="0" bIns="0" rIns="0">
            <a:spAutoFit/>
          </a:bodyPr>
          <a:lstStyle/>
          <a:p>
            <a:pPr algn="l">
              <a:lnSpc>
                <a:spcPts val="3359"/>
              </a:lnSpc>
              <a:spcBef>
                <a:spcPct val="0"/>
              </a:spcBef>
            </a:pPr>
            <a:r>
              <a:rPr lang="en-US" sz="2400">
                <a:solidFill>
                  <a:srgbClr val="EDECED"/>
                </a:solidFill>
                <a:latin typeface="Codec Pro"/>
                <a:ea typeface="Codec Pro"/>
                <a:cs typeface="Codec Pro"/>
                <a:sym typeface="Codec Pro"/>
              </a:rPr>
              <a:t>Data Loading and Augmentation</a:t>
            </a:r>
          </a:p>
        </p:txBody>
      </p:sp>
      <p:sp>
        <p:nvSpPr>
          <p:cNvPr name="TextBox 16" id="16"/>
          <p:cNvSpPr txBox="true"/>
          <p:nvPr/>
        </p:nvSpPr>
        <p:spPr>
          <a:xfrm rot="0">
            <a:off x="5236296" y="6528356"/>
            <a:ext cx="3364925" cy="862965"/>
          </a:xfrm>
          <a:prstGeom prst="rect">
            <a:avLst/>
          </a:prstGeom>
        </p:spPr>
        <p:txBody>
          <a:bodyPr anchor="t" rtlCol="false" tIns="0" lIns="0" bIns="0" rIns="0">
            <a:spAutoFit/>
          </a:bodyPr>
          <a:lstStyle/>
          <a:p>
            <a:pPr algn="l" marL="0" indent="0" lvl="0">
              <a:lnSpc>
                <a:spcPts val="3359"/>
              </a:lnSpc>
              <a:spcBef>
                <a:spcPct val="0"/>
              </a:spcBef>
            </a:pPr>
            <a:r>
              <a:rPr lang="en-US" sz="2399">
                <a:solidFill>
                  <a:srgbClr val="EDECED"/>
                </a:solidFill>
                <a:latin typeface="Codec Pro"/>
                <a:ea typeface="Codec Pro"/>
                <a:cs typeface="Codec Pro"/>
                <a:sym typeface="Codec Pro"/>
              </a:rPr>
              <a:t>Patch and Position Embeddings</a:t>
            </a:r>
          </a:p>
        </p:txBody>
      </p:sp>
      <p:sp>
        <p:nvSpPr>
          <p:cNvPr name="TextBox 17" id="17"/>
          <p:cNvSpPr txBox="true"/>
          <p:nvPr/>
        </p:nvSpPr>
        <p:spPr>
          <a:xfrm rot="0">
            <a:off x="2598151" y="9090472"/>
            <a:ext cx="12511210" cy="527389"/>
          </a:xfrm>
          <a:prstGeom prst="rect">
            <a:avLst/>
          </a:prstGeom>
        </p:spPr>
        <p:txBody>
          <a:bodyPr anchor="t" rtlCol="false" tIns="0" lIns="0" bIns="0" rIns="0">
            <a:spAutoFit/>
          </a:bodyPr>
          <a:lstStyle/>
          <a:p>
            <a:pPr algn="l">
              <a:lnSpc>
                <a:spcPts val="3905"/>
              </a:lnSpc>
              <a:spcBef>
                <a:spcPct val="0"/>
              </a:spcBef>
            </a:pPr>
            <a:r>
              <a:rPr lang="en-US" sz="2789">
                <a:solidFill>
                  <a:srgbClr val="EDECED"/>
                </a:solidFill>
                <a:latin typeface="Codec Pro"/>
                <a:ea typeface="Codec Pro"/>
                <a:cs typeface="Codec Pro"/>
                <a:sym typeface="Codec Pro"/>
              </a:rPr>
              <a:t>SYED ALI HAIDER  |   HARSH TAMBI  |  SPRING 2024 |   COMPUTER VISION</a:t>
            </a:r>
          </a:p>
        </p:txBody>
      </p:sp>
      <p:sp>
        <p:nvSpPr>
          <p:cNvPr name="TextBox 18" id="18"/>
          <p:cNvSpPr txBox="true"/>
          <p:nvPr/>
        </p:nvSpPr>
        <p:spPr>
          <a:xfrm rot="0">
            <a:off x="9524854" y="6528356"/>
            <a:ext cx="3364925" cy="1282065"/>
          </a:xfrm>
          <a:prstGeom prst="rect">
            <a:avLst/>
          </a:prstGeom>
        </p:spPr>
        <p:txBody>
          <a:bodyPr anchor="t" rtlCol="false" tIns="0" lIns="0" bIns="0" rIns="0">
            <a:spAutoFit/>
          </a:bodyPr>
          <a:lstStyle/>
          <a:p>
            <a:pPr algn="l" marL="0" indent="0" lvl="0">
              <a:lnSpc>
                <a:spcPts val="3359"/>
              </a:lnSpc>
              <a:spcBef>
                <a:spcPct val="0"/>
              </a:spcBef>
            </a:pPr>
            <a:r>
              <a:rPr lang="en-US" sz="2399">
                <a:solidFill>
                  <a:srgbClr val="EDECED"/>
                </a:solidFill>
                <a:latin typeface="Codec Pro"/>
                <a:ea typeface="Codec Pro"/>
                <a:cs typeface="Codec Pro"/>
                <a:sym typeface="Codec Pro"/>
              </a:rPr>
              <a:t>Positional Encodings and Multi-Head Self Attention Layer</a:t>
            </a:r>
          </a:p>
        </p:txBody>
      </p:sp>
      <p:sp>
        <p:nvSpPr>
          <p:cNvPr name="TextBox 19" id="19"/>
          <p:cNvSpPr txBox="true"/>
          <p:nvPr/>
        </p:nvSpPr>
        <p:spPr>
          <a:xfrm rot="0">
            <a:off x="13975338" y="6528356"/>
            <a:ext cx="3364925" cy="443865"/>
          </a:xfrm>
          <a:prstGeom prst="rect">
            <a:avLst/>
          </a:prstGeom>
        </p:spPr>
        <p:txBody>
          <a:bodyPr anchor="t" rtlCol="false" tIns="0" lIns="0" bIns="0" rIns="0">
            <a:spAutoFit/>
          </a:bodyPr>
          <a:lstStyle/>
          <a:p>
            <a:pPr algn="l" marL="0" indent="0" lvl="0">
              <a:lnSpc>
                <a:spcPts val="3359"/>
              </a:lnSpc>
              <a:spcBef>
                <a:spcPct val="0"/>
              </a:spcBef>
            </a:pPr>
            <a:r>
              <a:rPr lang="en-US" sz="2399">
                <a:solidFill>
                  <a:srgbClr val="EDECED"/>
                </a:solidFill>
                <a:latin typeface="Codec Pro"/>
                <a:ea typeface="Codec Pro"/>
                <a:cs typeface="Codec Pro"/>
                <a:sym typeface="Codec Pro"/>
              </a:rPr>
              <a:t>Training and Testing</a:t>
            </a:r>
          </a:p>
        </p:txBody>
      </p:sp>
      <p:sp>
        <p:nvSpPr>
          <p:cNvPr name="TextBox 20" id="20"/>
          <p:cNvSpPr txBox="true"/>
          <p:nvPr/>
        </p:nvSpPr>
        <p:spPr>
          <a:xfrm rot="0">
            <a:off x="778962" y="3742611"/>
            <a:ext cx="9069743" cy="594995"/>
          </a:xfrm>
          <a:prstGeom prst="rect">
            <a:avLst/>
          </a:prstGeom>
        </p:spPr>
        <p:txBody>
          <a:bodyPr anchor="t" rtlCol="false" tIns="0" lIns="0" bIns="0" rIns="0">
            <a:spAutoFit/>
          </a:bodyPr>
          <a:lstStyle/>
          <a:p>
            <a:pPr algn="l" marL="690881" indent="-345440" lvl="1">
              <a:lnSpc>
                <a:spcPts val="4480"/>
              </a:lnSpc>
              <a:spcBef>
                <a:spcPct val="0"/>
              </a:spcBef>
              <a:buFont typeface="Arial"/>
              <a:buChar char="•"/>
            </a:pPr>
            <a:r>
              <a:rPr lang="en-US" sz="3200">
                <a:solidFill>
                  <a:srgbClr val="EDECED"/>
                </a:solidFill>
                <a:latin typeface="Codec Pro"/>
                <a:ea typeface="Codec Pro"/>
                <a:cs typeface="Codec Pro"/>
                <a:sym typeface="Codec Pro"/>
              </a:rPr>
              <a:t>Inspired by MTR, and MGTR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811347">
            <a:off x="-1324444" y="-4162603"/>
            <a:ext cx="20936888" cy="18612207"/>
          </a:xfrm>
          <a:custGeom>
            <a:avLst/>
            <a:gdLst/>
            <a:ahLst/>
            <a:cxnLst/>
            <a:rect r="r" b="b" t="t" l="l"/>
            <a:pathLst>
              <a:path h="18612207" w="20936888">
                <a:moveTo>
                  <a:pt x="20936888" y="8613275"/>
                </a:moveTo>
                <a:lnTo>
                  <a:pt x="5624399" y="18612206"/>
                </a:lnTo>
                <a:lnTo>
                  <a:pt x="0" y="9998931"/>
                </a:lnTo>
                <a:lnTo>
                  <a:pt x="15312489" y="0"/>
                </a:lnTo>
                <a:lnTo>
                  <a:pt x="20936888" y="8613275"/>
                </a:lnTo>
                <a:close/>
              </a:path>
            </a:pathLst>
          </a:custGeom>
          <a:blipFill>
            <a:blip r:embed="rId2"/>
            <a:stretch>
              <a:fillRect l="-50094" t="-8907" r="-50558" b="0"/>
            </a:stretch>
          </a:blipFill>
        </p:spPr>
      </p:sp>
      <p:sp>
        <p:nvSpPr>
          <p:cNvPr name="Freeform 3" id="3"/>
          <p:cNvSpPr/>
          <p:nvPr/>
        </p:nvSpPr>
        <p:spPr>
          <a:xfrm flipH="false" flipV="false" rot="0">
            <a:off x="15109360" y="450333"/>
            <a:ext cx="2690143" cy="358686"/>
          </a:xfrm>
          <a:custGeom>
            <a:avLst/>
            <a:gdLst/>
            <a:ahLst/>
            <a:cxnLst/>
            <a:rect r="r" b="b" t="t" l="l"/>
            <a:pathLst>
              <a:path h="358686" w="2690143">
                <a:moveTo>
                  <a:pt x="0" y="0"/>
                </a:moveTo>
                <a:lnTo>
                  <a:pt x="2690144" y="0"/>
                </a:lnTo>
                <a:lnTo>
                  <a:pt x="2690144" y="358686"/>
                </a:lnTo>
                <a:lnTo>
                  <a:pt x="0" y="358686"/>
                </a:lnTo>
                <a:lnTo>
                  <a:pt x="0" y="0"/>
                </a:lnTo>
                <a:close/>
              </a:path>
            </a:pathLst>
          </a:custGeom>
          <a:blipFill>
            <a:blip r:embed="rId3"/>
            <a:stretch>
              <a:fillRect l="0" t="0" r="0" b="0"/>
            </a:stretch>
          </a:blipFill>
        </p:spPr>
      </p:sp>
      <p:sp>
        <p:nvSpPr>
          <p:cNvPr name="TextBox 4" id="4"/>
          <p:cNvSpPr txBox="true"/>
          <p:nvPr/>
        </p:nvSpPr>
        <p:spPr>
          <a:xfrm rot="0">
            <a:off x="681117" y="375631"/>
            <a:ext cx="16230600" cy="857250"/>
          </a:xfrm>
          <a:prstGeom prst="rect">
            <a:avLst/>
          </a:prstGeom>
        </p:spPr>
        <p:txBody>
          <a:bodyPr anchor="t" rtlCol="false" tIns="0" lIns="0" bIns="0" rIns="0">
            <a:spAutoFit/>
          </a:bodyPr>
          <a:lstStyle/>
          <a:p>
            <a:pPr algn="l" marL="0" indent="0" lvl="0">
              <a:lnSpc>
                <a:spcPts val="6720"/>
              </a:lnSpc>
            </a:pPr>
            <a:r>
              <a:rPr lang="en-US" sz="5600">
                <a:solidFill>
                  <a:srgbClr val="EDECED"/>
                </a:solidFill>
                <a:latin typeface="Cy Grotesk Grand"/>
                <a:ea typeface="Cy Grotesk Grand"/>
                <a:cs typeface="Cy Grotesk Grand"/>
                <a:sym typeface="Cy Grotesk Grand"/>
              </a:rPr>
              <a:t>DEMO</a:t>
            </a:r>
          </a:p>
        </p:txBody>
      </p:sp>
      <p:sp>
        <p:nvSpPr>
          <p:cNvPr name="TextBox 5" id="5"/>
          <p:cNvSpPr txBox="true"/>
          <p:nvPr/>
        </p:nvSpPr>
        <p:spPr>
          <a:xfrm rot="0">
            <a:off x="2598151" y="9090472"/>
            <a:ext cx="12511210" cy="527389"/>
          </a:xfrm>
          <a:prstGeom prst="rect">
            <a:avLst/>
          </a:prstGeom>
        </p:spPr>
        <p:txBody>
          <a:bodyPr anchor="t" rtlCol="false" tIns="0" lIns="0" bIns="0" rIns="0">
            <a:spAutoFit/>
          </a:bodyPr>
          <a:lstStyle/>
          <a:p>
            <a:pPr algn="l">
              <a:lnSpc>
                <a:spcPts val="3905"/>
              </a:lnSpc>
              <a:spcBef>
                <a:spcPct val="0"/>
              </a:spcBef>
            </a:pPr>
            <a:r>
              <a:rPr lang="en-US" sz="2789">
                <a:solidFill>
                  <a:srgbClr val="EDECED"/>
                </a:solidFill>
                <a:latin typeface="Codec Pro"/>
                <a:ea typeface="Codec Pro"/>
                <a:cs typeface="Codec Pro"/>
                <a:sym typeface="Codec Pro"/>
              </a:rPr>
              <a:t>SYED ALI HAIDER  |   HARSH TAMBI  |  SPRING 2024 |   COMPUTER VISION</a:t>
            </a:r>
          </a:p>
        </p:txBody>
      </p:sp>
      <p:pic>
        <p:nvPicPr>
          <p:cNvPr name="Picture 6" id="6"/>
          <p:cNvPicPr>
            <a:picLocks noChangeAspect="true"/>
          </p:cNvPicPr>
          <p:nvPr>
            <a:videoFile r:link="rId5"/>
          </p:nvPr>
        </p:nvPicPr>
        <p:blipFill>
          <a:blip r:embed="rId4"/>
          <a:stretch>
            <a:fillRect/>
          </a:stretch>
        </p:blipFill>
        <p:spPr>
          <a:xfrm rot="0">
            <a:off x="2289767" y="1415525"/>
            <a:ext cx="12819594" cy="7211021"/>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1341060"/>
            <a:ext cx="15055321" cy="638175"/>
          </a:xfrm>
          <a:prstGeom prst="rect">
            <a:avLst/>
          </a:prstGeom>
        </p:spPr>
        <p:txBody>
          <a:bodyPr anchor="t" rtlCol="false" tIns="0" lIns="0" bIns="0" rIns="0">
            <a:spAutoFit/>
          </a:bodyPr>
          <a:lstStyle/>
          <a:p>
            <a:pPr algn="l" marL="0" indent="0" lvl="0">
              <a:lnSpc>
                <a:spcPts val="5040"/>
              </a:lnSpc>
              <a:spcBef>
                <a:spcPct val="0"/>
              </a:spcBef>
            </a:pPr>
            <a:r>
              <a:rPr lang="en-US" sz="4200">
                <a:solidFill>
                  <a:srgbClr val="EDECED"/>
                </a:solidFill>
                <a:latin typeface="Cy Grotesk Grand"/>
                <a:ea typeface="Cy Grotesk Grand"/>
                <a:cs typeface="Cy Grotesk Grand"/>
                <a:sym typeface="Cy Grotesk Grand"/>
              </a:rPr>
              <a:t>EVALUATION</a:t>
            </a:r>
          </a:p>
        </p:txBody>
      </p:sp>
      <p:sp>
        <p:nvSpPr>
          <p:cNvPr name="Freeform 3" id="3"/>
          <p:cNvSpPr/>
          <p:nvPr/>
        </p:nvSpPr>
        <p:spPr>
          <a:xfrm flipH="false" flipV="false" rot="-7634385">
            <a:off x="-2253641" y="6692820"/>
            <a:ext cx="18010625" cy="17222660"/>
          </a:xfrm>
          <a:custGeom>
            <a:avLst/>
            <a:gdLst/>
            <a:ahLst/>
            <a:cxnLst/>
            <a:rect r="r" b="b" t="t" l="l"/>
            <a:pathLst>
              <a:path h="17222660" w="18010625">
                <a:moveTo>
                  <a:pt x="0" y="0"/>
                </a:moveTo>
                <a:lnTo>
                  <a:pt x="18010625" y="0"/>
                </a:lnTo>
                <a:lnTo>
                  <a:pt x="18010625" y="17222660"/>
                </a:lnTo>
                <a:lnTo>
                  <a:pt x="0" y="17222660"/>
                </a:lnTo>
                <a:lnTo>
                  <a:pt x="0" y="0"/>
                </a:lnTo>
                <a:close/>
              </a:path>
            </a:pathLst>
          </a:custGeom>
          <a:blipFill>
            <a:blip r:embed="rId2"/>
            <a:stretch>
              <a:fillRect l="0" t="0" r="0" b="0"/>
            </a:stretch>
          </a:blipFill>
        </p:spPr>
      </p:sp>
      <p:sp>
        <p:nvSpPr>
          <p:cNvPr name="TextBox 4" id="4"/>
          <p:cNvSpPr txBox="true"/>
          <p:nvPr/>
        </p:nvSpPr>
        <p:spPr>
          <a:xfrm rot="0">
            <a:off x="3732281" y="3362518"/>
            <a:ext cx="4227293" cy="4024739"/>
          </a:xfrm>
          <a:prstGeom prst="rect">
            <a:avLst/>
          </a:prstGeom>
        </p:spPr>
        <p:txBody>
          <a:bodyPr anchor="t" rtlCol="false" tIns="0" lIns="0" bIns="0" rIns="0">
            <a:spAutoFit/>
          </a:bodyPr>
          <a:lstStyle/>
          <a:p>
            <a:pPr algn="just">
              <a:lnSpc>
                <a:spcPts val="6340"/>
              </a:lnSpc>
            </a:pPr>
            <a:r>
              <a:rPr lang="en-US" sz="4255">
                <a:solidFill>
                  <a:srgbClr val="EDECED"/>
                </a:solidFill>
                <a:latin typeface="Codec Pro"/>
                <a:ea typeface="Codec Pro"/>
                <a:cs typeface="Codec Pro"/>
                <a:sym typeface="Codec Pro"/>
              </a:rPr>
              <a:t>DAVE 2:</a:t>
            </a:r>
          </a:p>
          <a:p>
            <a:pPr algn="just">
              <a:lnSpc>
                <a:spcPts val="6340"/>
              </a:lnSpc>
            </a:pPr>
          </a:p>
          <a:p>
            <a:pPr algn="just">
              <a:lnSpc>
                <a:spcPts val="6340"/>
              </a:lnSpc>
            </a:pPr>
            <a:r>
              <a:rPr lang="en-US" sz="4255">
                <a:solidFill>
                  <a:srgbClr val="EDECED"/>
                </a:solidFill>
                <a:latin typeface="Codec Pro"/>
                <a:ea typeface="Codec Pro"/>
                <a:cs typeface="Codec Pro"/>
                <a:sym typeface="Codec Pro"/>
              </a:rPr>
              <a:t>98 % Accuracy</a:t>
            </a:r>
          </a:p>
          <a:p>
            <a:pPr algn="just">
              <a:lnSpc>
                <a:spcPts val="6340"/>
              </a:lnSpc>
            </a:pPr>
          </a:p>
          <a:p>
            <a:pPr algn="just">
              <a:lnSpc>
                <a:spcPts val="6340"/>
              </a:lnSpc>
            </a:pPr>
          </a:p>
        </p:txBody>
      </p:sp>
      <p:sp>
        <p:nvSpPr>
          <p:cNvPr name="Freeform 5" id="5"/>
          <p:cNvSpPr/>
          <p:nvPr/>
        </p:nvSpPr>
        <p:spPr>
          <a:xfrm flipH="false" flipV="false" rot="0">
            <a:off x="15109360" y="450333"/>
            <a:ext cx="2690143" cy="358686"/>
          </a:xfrm>
          <a:custGeom>
            <a:avLst/>
            <a:gdLst/>
            <a:ahLst/>
            <a:cxnLst/>
            <a:rect r="r" b="b" t="t" l="l"/>
            <a:pathLst>
              <a:path h="358686" w="2690143">
                <a:moveTo>
                  <a:pt x="0" y="0"/>
                </a:moveTo>
                <a:lnTo>
                  <a:pt x="2690144" y="0"/>
                </a:lnTo>
                <a:lnTo>
                  <a:pt x="2690144" y="358686"/>
                </a:lnTo>
                <a:lnTo>
                  <a:pt x="0" y="358686"/>
                </a:lnTo>
                <a:lnTo>
                  <a:pt x="0" y="0"/>
                </a:lnTo>
                <a:close/>
              </a:path>
            </a:pathLst>
          </a:custGeom>
          <a:blipFill>
            <a:blip r:embed="rId3"/>
            <a:stretch>
              <a:fillRect l="0" t="0" r="0" b="0"/>
            </a:stretch>
          </a:blipFill>
        </p:spPr>
      </p:sp>
      <p:sp>
        <p:nvSpPr>
          <p:cNvPr name="TextBox 6" id="6"/>
          <p:cNvSpPr txBox="true"/>
          <p:nvPr/>
        </p:nvSpPr>
        <p:spPr>
          <a:xfrm rot="0">
            <a:off x="10700857" y="3362518"/>
            <a:ext cx="4227293" cy="2424539"/>
          </a:xfrm>
          <a:prstGeom prst="rect">
            <a:avLst/>
          </a:prstGeom>
        </p:spPr>
        <p:txBody>
          <a:bodyPr anchor="t" rtlCol="false" tIns="0" lIns="0" bIns="0" rIns="0">
            <a:spAutoFit/>
          </a:bodyPr>
          <a:lstStyle/>
          <a:p>
            <a:pPr algn="just">
              <a:lnSpc>
                <a:spcPts val="6340"/>
              </a:lnSpc>
            </a:pPr>
            <a:r>
              <a:rPr lang="en-US" sz="4255">
                <a:solidFill>
                  <a:srgbClr val="EDECED"/>
                </a:solidFill>
                <a:latin typeface="Codec Pro"/>
                <a:ea typeface="Codec Pro"/>
                <a:cs typeface="Codec Pro"/>
                <a:sym typeface="Codec Pro"/>
              </a:rPr>
              <a:t>OUR MODEL:</a:t>
            </a:r>
          </a:p>
          <a:p>
            <a:pPr algn="just">
              <a:lnSpc>
                <a:spcPts val="6340"/>
              </a:lnSpc>
            </a:pPr>
          </a:p>
          <a:p>
            <a:pPr algn="just">
              <a:lnSpc>
                <a:spcPts val="6340"/>
              </a:lnSpc>
            </a:pPr>
            <a:r>
              <a:rPr lang="en-US" sz="4255">
                <a:solidFill>
                  <a:srgbClr val="EDECED"/>
                </a:solidFill>
                <a:latin typeface="Codec Pro"/>
                <a:ea typeface="Codec Pro"/>
                <a:cs typeface="Codec Pro"/>
                <a:sym typeface="Codec Pro"/>
              </a:rPr>
              <a:t>95.5 % Accuracy</a:t>
            </a:r>
          </a:p>
        </p:txBody>
      </p:sp>
      <p:sp>
        <p:nvSpPr>
          <p:cNvPr name="Freeform 7" id="7"/>
          <p:cNvSpPr/>
          <p:nvPr/>
        </p:nvSpPr>
        <p:spPr>
          <a:xfrm flipH="false" flipV="false" rot="3825241">
            <a:off x="15391087" y="7103702"/>
            <a:ext cx="1428140" cy="1516364"/>
          </a:xfrm>
          <a:custGeom>
            <a:avLst/>
            <a:gdLst/>
            <a:ahLst/>
            <a:cxnLst/>
            <a:rect r="r" b="b" t="t" l="l"/>
            <a:pathLst>
              <a:path h="1516364" w="1428140">
                <a:moveTo>
                  <a:pt x="0" y="0"/>
                </a:moveTo>
                <a:lnTo>
                  <a:pt x="1428140" y="0"/>
                </a:lnTo>
                <a:lnTo>
                  <a:pt x="1428140" y="1516364"/>
                </a:lnTo>
                <a:lnTo>
                  <a:pt x="0" y="15163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598151" y="9090472"/>
            <a:ext cx="12511210" cy="527389"/>
          </a:xfrm>
          <a:prstGeom prst="rect">
            <a:avLst/>
          </a:prstGeom>
        </p:spPr>
        <p:txBody>
          <a:bodyPr anchor="t" rtlCol="false" tIns="0" lIns="0" bIns="0" rIns="0">
            <a:spAutoFit/>
          </a:bodyPr>
          <a:lstStyle/>
          <a:p>
            <a:pPr algn="l">
              <a:lnSpc>
                <a:spcPts val="3905"/>
              </a:lnSpc>
              <a:spcBef>
                <a:spcPct val="0"/>
              </a:spcBef>
            </a:pPr>
            <a:r>
              <a:rPr lang="en-US" sz="2789">
                <a:solidFill>
                  <a:srgbClr val="EDECED"/>
                </a:solidFill>
                <a:latin typeface="Codec Pro"/>
                <a:ea typeface="Codec Pro"/>
                <a:cs typeface="Codec Pro"/>
                <a:sym typeface="Codec Pro"/>
              </a:rPr>
              <a:t>SYED ALI HAIDER  |   HARSH TAMBI  |  SPRING 2024 |   COMPUTER VISION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7446974">
            <a:off x="-5661200" y="-1683126"/>
            <a:ext cx="14849581" cy="14069978"/>
          </a:xfrm>
          <a:custGeom>
            <a:avLst/>
            <a:gdLst/>
            <a:ahLst/>
            <a:cxnLst/>
            <a:rect r="r" b="b" t="t" l="l"/>
            <a:pathLst>
              <a:path h="14069978" w="14849581">
                <a:moveTo>
                  <a:pt x="0" y="0"/>
                </a:moveTo>
                <a:lnTo>
                  <a:pt x="14849581" y="0"/>
                </a:lnTo>
                <a:lnTo>
                  <a:pt x="14849581" y="14069977"/>
                </a:lnTo>
                <a:lnTo>
                  <a:pt x="0" y="14069977"/>
                </a:lnTo>
                <a:lnTo>
                  <a:pt x="0" y="0"/>
                </a:lnTo>
                <a:close/>
              </a:path>
            </a:pathLst>
          </a:custGeom>
          <a:blipFill>
            <a:blip r:embed="rId3"/>
            <a:stretch>
              <a:fillRect l="0" t="0" r="0" b="0"/>
            </a:stretch>
          </a:blipFill>
        </p:spPr>
      </p:sp>
      <p:sp>
        <p:nvSpPr>
          <p:cNvPr name="TextBox 3" id="3"/>
          <p:cNvSpPr txBox="true"/>
          <p:nvPr/>
        </p:nvSpPr>
        <p:spPr>
          <a:xfrm rot="0">
            <a:off x="1028700" y="1431373"/>
            <a:ext cx="6261491" cy="1581150"/>
          </a:xfrm>
          <a:prstGeom prst="rect">
            <a:avLst/>
          </a:prstGeom>
        </p:spPr>
        <p:txBody>
          <a:bodyPr anchor="t" rtlCol="false" tIns="0" lIns="0" bIns="0" rIns="0">
            <a:spAutoFit/>
          </a:bodyPr>
          <a:lstStyle/>
          <a:p>
            <a:pPr algn="l" marL="0" indent="0" lvl="0">
              <a:lnSpc>
                <a:spcPts val="6240"/>
              </a:lnSpc>
              <a:spcBef>
                <a:spcPct val="0"/>
              </a:spcBef>
            </a:pPr>
            <a:r>
              <a:rPr lang="en-US" sz="5200">
                <a:solidFill>
                  <a:srgbClr val="EDECED"/>
                </a:solidFill>
                <a:latin typeface="Cy Grotesk Grand"/>
                <a:ea typeface="Cy Grotesk Grand"/>
                <a:cs typeface="Cy Grotesk Grand"/>
                <a:sym typeface="Cy Grotesk Grand"/>
              </a:rPr>
              <a:t>FUTURE WORK</a:t>
            </a:r>
          </a:p>
        </p:txBody>
      </p:sp>
      <p:sp>
        <p:nvSpPr>
          <p:cNvPr name="TextBox 4" id="4"/>
          <p:cNvSpPr txBox="true"/>
          <p:nvPr/>
        </p:nvSpPr>
        <p:spPr>
          <a:xfrm rot="0">
            <a:off x="9144000" y="1801434"/>
            <a:ext cx="8675118" cy="545946"/>
          </a:xfrm>
          <a:prstGeom prst="rect">
            <a:avLst/>
          </a:prstGeom>
        </p:spPr>
        <p:txBody>
          <a:bodyPr anchor="t" rtlCol="false" tIns="0" lIns="0" bIns="0" rIns="0">
            <a:spAutoFit/>
          </a:bodyPr>
          <a:lstStyle/>
          <a:p>
            <a:pPr algn="l" marL="0" indent="0" lvl="0">
              <a:lnSpc>
                <a:spcPts val="4049"/>
              </a:lnSpc>
              <a:spcBef>
                <a:spcPct val="0"/>
              </a:spcBef>
            </a:pPr>
            <a:r>
              <a:rPr lang="en-US" sz="2892">
                <a:solidFill>
                  <a:srgbClr val="EDECED"/>
                </a:solidFill>
                <a:latin typeface="Codec Pro"/>
                <a:ea typeface="Codec Pro"/>
                <a:cs typeface="Codec Pro"/>
                <a:sym typeface="Codec Pro"/>
              </a:rPr>
              <a:t>A. Increase the dataset (possibily Waymo)</a:t>
            </a:r>
          </a:p>
        </p:txBody>
      </p:sp>
      <p:sp>
        <p:nvSpPr>
          <p:cNvPr name="TextBox 5" id="5"/>
          <p:cNvSpPr txBox="true"/>
          <p:nvPr/>
        </p:nvSpPr>
        <p:spPr>
          <a:xfrm rot="0">
            <a:off x="9144000" y="4297000"/>
            <a:ext cx="8675118" cy="1051064"/>
          </a:xfrm>
          <a:prstGeom prst="rect">
            <a:avLst/>
          </a:prstGeom>
        </p:spPr>
        <p:txBody>
          <a:bodyPr anchor="t" rtlCol="false" tIns="0" lIns="0" bIns="0" rIns="0">
            <a:spAutoFit/>
          </a:bodyPr>
          <a:lstStyle/>
          <a:p>
            <a:pPr algn="l">
              <a:lnSpc>
                <a:spcPts val="4049"/>
              </a:lnSpc>
            </a:pPr>
            <a:r>
              <a:rPr lang="en-US" sz="2892">
                <a:solidFill>
                  <a:srgbClr val="EDECED"/>
                </a:solidFill>
                <a:latin typeface="Codec Pro"/>
                <a:ea typeface="Codec Pro"/>
                <a:cs typeface="Codec Pro"/>
                <a:sym typeface="Codec Pro"/>
              </a:rPr>
              <a:t>C. Reinforcement Learning</a:t>
            </a:r>
          </a:p>
          <a:p>
            <a:pPr algn="l">
              <a:lnSpc>
                <a:spcPts val="4049"/>
              </a:lnSpc>
              <a:spcBef>
                <a:spcPct val="0"/>
              </a:spcBef>
            </a:pPr>
          </a:p>
        </p:txBody>
      </p:sp>
      <p:sp>
        <p:nvSpPr>
          <p:cNvPr name="TextBox 6" id="6"/>
          <p:cNvSpPr txBox="true"/>
          <p:nvPr/>
        </p:nvSpPr>
        <p:spPr>
          <a:xfrm rot="0">
            <a:off x="9144000" y="3042241"/>
            <a:ext cx="8675118" cy="545946"/>
          </a:xfrm>
          <a:prstGeom prst="rect">
            <a:avLst/>
          </a:prstGeom>
        </p:spPr>
        <p:txBody>
          <a:bodyPr anchor="t" rtlCol="false" tIns="0" lIns="0" bIns="0" rIns="0">
            <a:spAutoFit/>
          </a:bodyPr>
          <a:lstStyle/>
          <a:p>
            <a:pPr algn="l" marL="0" indent="0" lvl="0">
              <a:lnSpc>
                <a:spcPts val="4049"/>
              </a:lnSpc>
              <a:spcBef>
                <a:spcPct val="0"/>
              </a:spcBef>
            </a:pPr>
            <a:r>
              <a:rPr lang="en-US" sz="2892">
                <a:solidFill>
                  <a:srgbClr val="EDECED"/>
                </a:solidFill>
                <a:latin typeface="Codec Pro"/>
                <a:ea typeface="Codec Pro"/>
                <a:cs typeface="Codec Pro"/>
                <a:sym typeface="Codec Pro"/>
              </a:rPr>
              <a:t>B. More Epochs</a:t>
            </a:r>
          </a:p>
        </p:txBody>
      </p:sp>
      <p:sp>
        <p:nvSpPr>
          <p:cNvPr name="Freeform 7" id="7"/>
          <p:cNvSpPr/>
          <p:nvPr/>
        </p:nvSpPr>
        <p:spPr>
          <a:xfrm flipH="false" flipV="false" rot="0">
            <a:off x="15109360" y="450333"/>
            <a:ext cx="2690143" cy="358686"/>
          </a:xfrm>
          <a:custGeom>
            <a:avLst/>
            <a:gdLst/>
            <a:ahLst/>
            <a:cxnLst/>
            <a:rect r="r" b="b" t="t" l="l"/>
            <a:pathLst>
              <a:path h="358686" w="2690143">
                <a:moveTo>
                  <a:pt x="0" y="0"/>
                </a:moveTo>
                <a:lnTo>
                  <a:pt x="2690144" y="0"/>
                </a:lnTo>
                <a:lnTo>
                  <a:pt x="2690144" y="358686"/>
                </a:lnTo>
                <a:lnTo>
                  <a:pt x="0" y="358686"/>
                </a:lnTo>
                <a:lnTo>
                  <a:pt x="0" y="0"/>
                </a:lnTo>
                <a:close/>
              </a:path>
            </a:pathLst>
          </a:custGeom>
          <a:blipFill>
            <a:blip r:embed="rId4"/>
            <a:stretch>
              <a:fillRect l="0" t="0" r="0" b="0"/>
            </a:stretch>
          </a:blipFill>
        </p:spPr>
      </p:sp>
      <p:sp>
        <p:nvSpPr>
          <p:cNvPr name="TextBox 8" id="8"/>
          <p:cNvSpPr txBox="true"/>
          <p:nvPr/>
        </p:nvSpPr>
        <p:spPr>
          <a:xfrm rot="0">
            <a:off x="2598151" y="9090472"/>
            <a:ext cx="12511210" cy="527389"/>
          </a:xfrm>
          <a:prstGeom prst="rect">
            <a:avLst/>
          </a:prstGeom>
        </p:spPr>
        <p:txBody>
          <a:bodyPr anchor="t" rtlCol="false" tIns="0" lIns="0" bIns="0" rIns="0">
            <a:spAutoFit/>
          </a:bodyPr>
          <a:lstStyle/>
          <a:p>
            <a:pPr algn="l">
              <a:lnSpc>
                <a:spcPts val="3905"/>
              </a:lnSpc>
              <a:spcBef>
                <a:spcPct val="0"/>
              </a:spcBef>
            </a:pPr>
            <a:r>
              <a:rPr lang="en-US" sz="2789">
                <a:solidFill>
                  <a:srgbClr val="EDECED"/>
                </a:solidFill>
                <a:latin typeface="Codec Pro"/>
                <a:ea typeface="Codec Pro"/>
                <a:cs typeface="Codec Pro"/>
                <a:sym typeface="Codec Pro"/>
              </a:rPr>
              <a:t>SYED ALI HAIDER  |   HARSH TAMBI  |  SPRING 2024 |   COMPUTER VISION</a:t>
            </a:r>
          </a:p>
        </p:txBody>
      </p:sp>
      <p:sp>
        <p:nvSpPr>
          <p:cNvPr name="TextBox 9" id="9"/>
          <p:cNvSpPr txBox="true"/>
          <p:nvPr/>
        </p:nvSpPr>
        <p:spPr>
          <a:xfrm rot="0">
            <a:off x="9144000" y="5508593"/>
            <a:ext cx="8675118" cy="1556182"/>
          </a:xfrm>
          <a:prstGeom prst="rect">
            <a:avLst/>
          </a:prstGeom>
        </p:spPr>
        <p:txBody>
          <a:bodyPr anchor="t" rtlCol="false" tIns="0" lIns="0" bIns="0" rIns="0">
            <a:spAutoFit/>
          </a:bodyPr>
          <a:lstStyle/>
          <a:p>
            <a:pPr algn="l">
              <a:lnSpc>
                <a:spcPts val="4049"/>
              </a:lnSpc>
            </a:pPr>
            <a:r>
              <a:rPr lang="en-US" sz="2892">
                <a:solidFill>
                  <a:srgbClr val="EDECED"/>
                </a:solidFill>
                <a:latin typeface="Codec Pro"/>
                <a:ea typeface="Codec Pro"/>
                <a:cs typeface="Codec Pro"/>
                <a:sym typeface="Codec Pro"/>
              </a:rPr>
              <a:t>D. Test this model on real-life road videos with more agents like in the Waymo Dataset. </a:t>
            </a:r>
          </a:p>
          <a:p>
            <a:pPr algn="l">
              <a:lnSpc>
                <a:spcPts val="404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666590">
            <a:off x="-4515675" y="3940358"/>
            <a:ext cx="18010625" cy="17222660"/>
          </a:xfrm>
          <a:custGeom>
            <a:avLst/>
            <a:gdLst/>
            <a:ahLst/>
            <a:cxnLst/>
            <a:rect r="r" b="b" t="t" l="l"/>
            <a:pathLst>
              <a:path h="17222660" w="18010625">
                <a:moveTo>
                  <a:pt x="0" y="0"/>
                </a:moveTo>
                <a:lnTo>
                  <a:pt x="18010625" y="0"/>
                </a:lnTo>
                <a:lnTo>
                  <a:pt x="18010625" y="17222660"/>
                </a:lnTo>
                <a:lnTo>
                  <a:pt x="0" y="17222660"/>
                </a:lnTo>
                <a:lnTo>
                  <a:pt x="0" y="0"/>
                </a:lnTo>
                <a:close/>
              </a:path>
            </a:pathLst>
          </a:custGeom>
          <a:blipFill>
            <a:blip r:embed="rId2"/>
            <a:stretch>
              <a:fillRect l="0" t="0" r="0" b="0"/>
            </a:stretch>
          </a:blipFill>
        </p:spPr>
      </p:sp>
      <p:sp>
        <p:nvSpPr>
          <p:cNvPr name="Freeform 3" id="3"/>
          <p:cNvSpPr/>
          <p:nvPr/>
        </p:nvSpPr>
        <p:spPr>
          <a:xfrm flipH="false" flipV="false" rot="95451">
            <a:off x="9256578" y="-1872826"/>
            <a:ext cx="8686892" cy="8230830"/>
          </a:xfrm>
          <a:custGeom>
            <a:avLst/>
            <a:gdLst/>
            <a:ahLst/>
            <a:cxnLst/>
            <a:rect r="r" b="b" t="t" l="l"/>
            <a:pathLst>
              <a:path h="8230830" w="8686892">
                <a:moveTo>
                  <a:pt x="0" y="0"/>
                </a:moveTo>
                <a:lnTo>
                  <a:pt x="8686892" y="0"/>
                </a:lnTo>
                <a:lnTo>
                  <a:pt x="8686892" y="8230829"/>
                </a:lnTo>
                <a:lnTo>
                  <a:pt x="0" y="8230829"/>
                </a:lnTo>
                <a:lnTo>
                  <a:pt x="0" y="0"/>
                </a:lnTo>
                <a:close/>
              </a:path>
            </a:pathLst>
          </a:custGeom>
          <a:blipFill>
            <a:blip r:embed="rId3"/>
            <a:stretch>
              <a:fillRect l="0" t="0" r="0" b="0"/>
            </a:stretch>
          </a:blipFill>
        </p:spPr>
      </p:sp>
      <p:sp>
        <p:nvSpPr>
          <p:cNvPr name="TextBox 4" id="4"/>
          <p:cNvSpPr txBox="true"/>
          <p:nvPr/>
        </p:nvSpPr>
        <p:spPr>
          <a:xfrm rot="0">
            <a:off x="1292919" y="3054804"/>
            <a:ext cx="7213239" cy="2667000"/>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EDECED"/>
                </a:solidFill>
                <a:latin typeface="Cy Grotesk Grand"/>
                <a:ea typeface="Cy Grotesk Grand"/>
                <a:cs typeface="Cy Grotesk Grand"/>
                <a:sym typeface="Cy Grotesk Grand"/>
              </a:rPr>
              <a:t>THANK YOU!</a:t>
            </a:r>
          </a:p>
        </p:txBody>
      </p:sp>
      <p:sp>
        <p:nvSpPr>
          <p:cNvPr name="Freeform 5" id="5"/>
          <p:cNvSpPr/>
          <p:nvPr/>
        </p:nvSpPr>
        <p:spPr>
          <a:xfrm flipH="false" flipV="false" rot="0">
            <a:off x="15109360" y="450333"/>
            <a:ext cx="2690143" cy="358686"/>
          </a:xfrm>
          <a:custGeom>
            <a:avLst/>
            <a:gdLst/>
            <a:ahLst/>
            <a:cxnLst/>
            <a:rect r="r" b="b" t="t" l="l"/>
            <a:pathLst>
              <a:path h="358686" w="2690143">
                <a:moveTo>
                  <a:pt x="0" y="0"/>
                </a:moveTo>
                <a:lnTo>
                  <a:pt x="2690144" y="0"/>
                </a:lnTo>
                <a:lnTo>
                  <a:pt x="2690144" y="358686"/>
                </a:lnTo>
                <a:lnTo>
                  <a:pt x="0" y="358686"/>
                </a:lnTo>
                <a:lnTo>
                  <a:pt x="0" y="0"/>
                </a:lnTo>
                <a:close/>
              </a:path>
            </a:pathLst>
          </a:custGeom>
          <a:blipFill>
            <a:blip r:embed="rId4"/>
            <a:stretch>
              <a:fillRect l="0" t="0" r="0" b="0"/>
            </a:stretch>
          </a:blipFill>
        </p:spPr>
      </p:sp>
      <p:sp>
        <p:nvSpPr>
          <p:cNvPr name="TextBox 6" id="6"/>
          <p:cNvSpPr txBox="true"/>
          <p:nvPr/>
        </p:nvSpPr>
        <p:spPr>
          <a:xfrm rot="0">
            <a:off x="11074761" y="3054804"/>
            <a:ext cx="7213239" cy="1333500"/>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EDECED"/>
                </a:solidFill>
                <a:latin typeface="Cy Grotesk Grand"/>
                <a:ea typeface="Cy Grotesk Grand"/>
                <a:cs typeface="Cy Grotesk Grand"/>
                <a:sym typeface="Cy Grotesk Grand"/>
              </a:rPr>
              <a:t>Q &amp; A</a:t>
            </a:r>
          </a:p>
        </p:txBody>
      </p:sp>
      <p:sp>
        <p:nvSpPr>
          <p:cNvPr name="TextBox 7" id="7"/>
          <p:cNvSpPr txBox="true"/>
          <p:nvPr/>
        </p:nvSpPr>
        <p:spPr>
          <a:xfrm rot="0">
            <a:off x="2598151" y="9090472"/>
            <a:ext cx="12511210" cy="527389"/>
          </a:xfrm>
          <a:prstGeom prst="rect">
            <a:avLst/>
          </a:prstGeom>
        </p:spPr>
        <p:txBody>
          <a:bodyPr anchor="t" rtlCol="false" tIns="0" lIns="0" bIns="0" rIns="0">
            <a:spAutoFit/>
          </a:bodyPr>
          <a:lstStyle/>
          <a:p>
            <a:pPr algn="l">
              <a:lnSpc>
                <a:spcPts val="3905"/>
              </a:lnSpc>
              <a:spcBef>
                <a:spcPct val="0"/>
              </a:spcBef>
            </a:pPr>
            <a:r>
              <a:rPr lang="en-US" sz="2789">
                <a:solidFill>
                  <a:srgbClr val="EDECED"/>
                </a:solidFill>
                <a:latin typeface="Codec Pro"/>
                <a:ea typeface="Codec Pro"/>
                <a:cs typeface="Codec Pro"/>
                <a:sym typeface="Codec Pro"/>
              </a:rPr>
              <a:t>SYED ALI HAIDER  |   HARSH TAMBI  |  SPRING 2024 |   COMPUTER VISION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672" t="-21245" r="-35120" b="-11531"/>
            </a:stretch>
          </a:blipFill>
        </p:spPr>
      </p:sp>
      <p:sp>
        <p:nvSpPr>
          <p:cNvPr name="TextBox 3" id="3"/>
          <p:cNvSpPr txBox="true"/>
          <p:nvPr/>
        </p:nvSpPr>
        <p:spPr>
          <a:xfrm rot="0">
            <a:off x="4443567" y="1009650"/>
            <a:ext cx="9238267" cy="1847850"/>
          </a:xfrm>
          <a:prstGeom prst="rect">
            <a:avLst/>
          </a:prstGeom>
        </p:spPr>
        <p:txBody>
          <a:bodyPr anchor="t" rtlCol="false" tIns="0" lIns="0" bIns="0" rIns="0">
            <a:spAutoFit/>
          </a:bodyPr>
          <a:lstStyle/>
          <a:p>
            <a:pPr algn="ctr" marL="0" indent="0" lvl="0">
              <a:lnSpc>
                <a:spcPts val="7200"/>
              </a:lnSpc>
              <a:spcBef>
                <a:spcPct val="0"/>
              </a:spcBef>
            </a:pPr>
            <a:r>
              <a:rPr lang="en-US" sz="6000">
                <a:solidFill>
                  <a:srgbClr val="EDECED"/>
                </a:solidFill>
                <a:latin typeface="Cy Grotesk Grand"/>
                <a:ea typeface="Cy Grotesk Grand"/>
                <a:cs typeface="Cy Grotesk Grand"/>
                <a:sym typeface="Cy Grotesk Grand"/>
              </a:rPr>
              <a:t>PROBLEM UNDERSTANDING</a:t>
            </a:r>
          </a:p>
        </p:txBody>
      </p:sp>
      <p:sp>
        <p:nvSpPr>
          <p:cNvPr name="Freeform 4" id="4"/>
          <p:cNvSpPr/>
          <p:nvPr/>
        </p:nvSpPr>
        <p:spPr>
          <a:xfrm flipH="false" flipV="false" rot="0">
            <a:off x="15109360" y="450333"/>
            <a:ext cx="2690143" cy="358686"/>
          </a:xfrm>
          <a:custGeom>
            <a:avLst/>
            <a:gdLst/>
            <a:ahLst/>
            <a:cxnLst/>
            <a:rect r="r" b="b" t="t" l="l"/>
            <a:pathLst>
              <a:path h="358686" w="2690143">
                <a:moveTo>
                  <a:pt x="0" y="0"/>
                </a:moveTo>
                <a:lnTo>
                  <a:pt x="2690144" y="0"/>
                </a:lnTo>
                <a:lnTo>
                  <a:pt x="2690144" y="358686"/>
                </a:lnTo>
                <a:lnTo>
                  <a:pt x="0" y="358686"/>
                </a:lnTo>
                <a:lnTo>
                  <a:pt x="0" y="0"/>
                </a:lnTo>
                <a:close/>
              </a:path>
            </a:pathLst>
          </a:custGeom>
          <a:blipFill>
            <a:blip r:embed="rId3"/>
            <a:stretch>
              <a:fillRect l="0" t="0" r="0" b="0"/>
            </a:stretch>
          </a:blipFill>
        </p:spPr>
      </p:sp>
      <p:sp>
        <p:nvSpPr>
          <p:cNvPr name="TextBox 5" id="5"/>
          <p:cNvSpPr txBox="true"/>
          <p:nvPr/>
        </p:nvSpPr>
        <p:spPr>
          <a:xfrm rot="0">
            <a:off x="1670968" y="4113031"/>
            <a:ext cx="14783464" cy="1400175"/>
          </a:xfrm>
          <a:prstGeom prst="rect">
            <a:avLst/>
          </a:prstGeom>
        </p:spPr>
        <p:txBody>
          <a:bodyPr anchor="t" rtlCol="false" tIns="0" lIns="0" bIns="0" rIns="0">
            <a:spAutoFit/>
          </a:bodyPr>
          <a:lstStyle/>
          <a:p>
            <a:pPr algn="l" marL="673067" indent="-336534" lvl="1">
              <a:lnSpc>
                <a:spcPts val="3740"/>
              </a:lnSpc>
              <a:buFont typeface="Arial"/>
              <a:buChar char="•"/>
            </a:pPr>
            <a:r>
              <a:rPr lang="en-US" sz="3117">
                <a:solidFill>
                  <a:srgbClr val="EDECED"/>
                </a:solidFill>
                <a:latin typeface="Cy Grotesk Grand"/>
                <a:ea typeface="Cy Grotesk Grand"/>
                <a:cs typeface="Cy Grotesk Grand"/>
                <a:sym typeface="Cy Grotesk Grand"/>
              </a:rPr>
              <a:t>AGENT (CYCLISITS, PEDESTRIANS ETC.</a:t>
            </a:r>
          </a:p>
          <a:p>
            <a:pPr algn="l" marL="673067" indent="-336534" lvl="1">
              <a:lnSpc>
                <a:spcPts val="3740"/>
              </a:lnSpc>
              <a:buFont typeface="Arial"/>
              <a:buChar char="•"/>
            </a:pPr>
            <a:r>
              <a:rPr lang="en-US" sz="3117">
                <a:solidFill>
                  <a:srgbClr val="EDECED"/>
                </a:solidFill>
                <a:latin typeface="Cy Grotesk Grand"/>
                <a:ea typeface="Cy Grotesk Grand"/>
                <a:cs typeface="Cy Grotesk Grand"/>
                <a:sym typeface="Cy Grotesk Grand"/>
              </a:rPr>
              <a:t>ROAD MAPS</a:t>
            </a:r>
          </a:p>
          <a:p>
            <a:pPr algn="l" marL="673067" indent="-336534" lvl="1">
              <a:lnSpc>
                <a:spcPts val="3740"/>
              </a:lnSpc>
              <a:buFont typeface="Arial"/>
              <a:buChar char="•"/>
            </a:pPr>
            <a:r>
              <a:rPr lang="en-US" sz="3117">
                <a:solidFill>
                  <a:srgbClr val="EDECED"/>
                </a:solidFill>
                <a:latin typeface="Cy Grotesk Grand"/>
                <a:ea typeface="Cy Grotesk Grand"/>
                <a:cs typeface="Cy Grotesk Grand"/>
                <a:sym typeface="Cy Grotesk Grand"/>
              </a:rPr>
              <a:t>TREES, BUSHES, TRAFFIC LIGHTS, POTHOLES ETC.</a:t>
            </a:r>
          </a:p>
        </p:txBody>
      </p:sp>
      <p:sp>
        <p:nvSpPr>
          <p:cNvPr name="TextBox 6" id="6"/>
          <p:cNvSpPr txBox="true"/>
          <p:nvPr/>
        </p:nvSpPr>
        <p:spPr>
          <a:xfrm rot="0">
            <a:off x="2598151" y="9090472"/>
            <a:ext cx="12511210" cy="527389"/>
          </a:xfrm>
          <a:prstGeom prst="rect">
            <a:avLst/>
          </a:prstGeom>
        </p:spPr>
        <p:txBody>
          <a:bodyPr anchor="t" rtlCol="false" tIns="0" lIns="0" bIns="0" rIns="0">
            <a:spAutoFit/>
          </a:bodyPr>
          <a:lstStyle/>
          <a:p>
            <a:pPr algn="l">
              <a:lnSpc>
                <a:spcPts val="3905"/>
              </a:lnSpc>
              <a:spcBef>
                <a:spcPct val="0"/>
              </a:spcBef>
            </a:pPr>
            <a:r>
              <a:rPr lang="en-US" sz="2789">
                <a:solidFill>
                  <a:srgbClr val="EDECED"/>
                </a:solidFill>
                <a:latin typeface="Codec Pro"/>
                <a:ea typeface="Codec Pro"/>
                <a:cs typeface="Codec Pro"/>
                <a:sym typeface="Codec Pro"/>
              </a:rPr>
              <a:t>SYED ALI HAIDER  |   HARSH TAMBI  |  SPRING 2024 |   COMPUTER VISION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440015" y="1477626"/>
            <a:ext cx="9034766" cy="1047750"/>
          </a:xfrm>
          <a:prstGeom prst="rect">
            <a:avLst/>
          </a:prstGeom>
        </p:spPr>
        <p:txBody>
          <a:bodyPr anchor="t" rtlCol="false" tIns="0" lIns="0" bIns="0" rIns="0">
            <a:spAutoFit/>
          </a:bodyPr>
          <a:lstStyle/>
          <a:p>
            <a:pPr algn="ctr" marL="0" indent="0" lvl="0">
              <a:lnSpc>
                <a:spcPts val="8280"/>
              </a:lnSpc>
              <a:spcBef>
                <a:spcPct val="0"/>
              </a:spcBef>
            </a:pPr>
            <a:r>
              <a:rPr lang="en-US" sz="6900">
                <a:solidFill>
                  <a:srgbClr val="EDECED"/>
                </a:solidFill>
                <a:latin typeface="Cy Grotesk Grand"/>
                <a:ea typeface="Cy Grotesk Grand"/>
                <a:cs typeface="Cy Grotesk Grand"/>
                <a:sym typeface="Cy Grotesk Grand"/>
              </a:rPr>
              <a:t>DATASETS</a:t>
            </a:r>
          </a:p>
        </p:txBody>
      </p:sp>
      <p:sp>
        <p:nvSpPr>
          <p:cNvPr name="TextBox 3" id="3"/>
          <p:cNvSpPr txBox="true"/>
          <p:nvPr/>
        </p:nvSpPr>
        <p:spPr>
          <a:xfrm rot="0">
            <a:off x="2598151" y="3185619"/>
            <a:ext cx="9069743" cy="1156970"/>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EDECED"/>
                </a:solidFill>
                <a:latin typeface="Codec Pro"/>
                <a:ea typeface="Codec Pro"/>
                <a:cs typeface="Codec Pro"/>
                <a:sym typeface="Codec Pro"/>
              </a:rPr>
              <a:t>WAYMO                     </a:t>
            </a:r>
          </a:p>
          <a:p>
            <a:pPr algn="l" marL="690881" indent="-345440" lvl="1">
              <a:lnSpc>
                <a:spcPts val="4480"/>
              </a:lnSpc>
              <a:spcBef>
                <a:spcPct val="0"/>
              </a:spcBef>
              <a:buFont typeface="Arial"/>
              <a:buChar char="•"/>
            </a:pPr>
            <a:r>
              <a:rPr lang="en-US" sz="3200">
                <a:solidFill>
                  <a:srgbClr val="EDECED"/>
                </a:solidFill>
                <a:latin typeface="Codec Pro"/>
                <a:ea typeface="Codec Pro"/>
                <a:cs typeface="Codec Pro"/>
                <a:sym typeface="Codec Pro"/>
              </a:rPr>
              <a:t>NVIDIA</a:t>
            </a:r>
            <a:r>
              <a:rPr lang="en-US" sz="3200">
                <a:solidFill>
                  <a:srgbClr val="EDECED"/>
                </a:solidFill>
                <a:latin typeface="Codec Pro"/>
                <a:ea typeface="Codec Pro"/>
                <a:cs typeface="Codec Pro"/>
                <a:sym typeface="Codec Pro"/>
              </a:rPr>
              <a:t>                       </a:t>
            </a:r>
          </a:p>
        </p:txBody>
      </p:sp>
      <p:sp>
        <p:nvSpPr>
          <p:cNvPr name="Freeform 4" id="4"/>
          <p:cNvSpPr/>
          <p:nvPr/>
        </p:nvSpPr>
        <p:spPr>
          <a:xfrm flipH="false" flipV="false" rot="-6322014">
            <a:off x="11589302" y="-6549032"/>
            <a:ext cx="10329583" cy="9787280"/>
          </a:xfrm>
          <a:custGeom>
            <a:avLst/>
            <a:gdLst/>
            <a:ahLst/>
            <a:cxnLst/>
            <a:rect r="r" b="b" t="t" l="l"/>
            <a:pathLst>
              <a:path h="9787280" w="10329583">
                <a:moveTo>
                  <a:pt x="0" y="0"/>
                </a:moveTo>
                <a:lnTo>
                  <a:pt x="10329582" y="0"/>
                </a:lnTo>
                <a:lnTo>
                  <a:pt x="10329582" y="9787279"/>
                </a:lnTo>
                <a:lnTo>
                  <a:pt x="0" y="9787279"/>
                </a:lnTo>
                <a:lnTo>
                  <a:pt x="0" y="0"/>
                </a:lnTo>
                <a:close/>
              </a:path>
            </a:pathLst>
          </a:custGeom>
          <a:blipFill>
            <a:blip r:embed="rId2"/>
            <a:stretch>
              <a:fillRect l="0" t="0" r="0" b="0"/>
            </a:stretch>
          </a:blipFill>
        </p:spPr>
      </p:sp>
      <p:sp>
        <p:nvSpPr>
          <p:cNvPr name="Freeform 5" id="5"/>
          <p:cNvSpPr/>
          <p:nvPr/>
        </p:nvSpPr>
        <p:spPr>
          <a:xfrm flipH="false" flipV="false" rot="0">
            <a:off x="-3044389" y="7591323"/>
            <a:ext cx="25722547" cy="7105854"/>
          </a:xfrm>
          <a:custGeom>
            <a:avLst/>
            <a:gdLst/>
            <a:ahLst/>
            <a:cxnLst/>
            <a:rect r="r" b="b" t="t" l="l"/>
            <a:pathLst>
              <a:path h="7105854" w="25722547">
                <a:moveTo>
                  <a:pt x="0" y="0"/>
                </a:moveTo>
                <a:lnTo>
                  <a:pt x="25722547" y="0"/>
                </a:lnTo>
                <a:lnTo>
                  <a:pt x="25722547" y="7105854"/>
                </a:lnTo>
                <a:lnTo>
                  <a:pt x="0" y="7105854"/>
                </a:lnTo>
                <a:lnTo>
                  <a:pt x="0" y="0"/>
                </a:lnTo>
                <a:close/>
              </a:path>
            </a:pathLst>
          </a:custGeom>
          <a:blipFill>
            <a:blip r:embed="rId3"/>
            <a:stretch>
              <a:fillRect l="0" t="0" r="0" b="0"/>
            </a:stretch>
          </a:blipFill>
        </p:spPr>
      </p:sp>
      <p:sp>
        <p:nvSpPr>
          <p:cNvPr name="Freeform 6" id="6"/>
          <p:cNvSpPr/>
          <p:nvPr/>
        </p:nvSpPr>
        <p:spPr>
          <a:xfrm flipH="false" flipV="false" rot="0">
            <a:off x="15109360" y="450333"/>
            <a:ext cx="2690143" cy="358686"/>
          </a:xfrm>
          <a:custGeom>
            <a:avLst/>
            <a:gdLst/>
            <a:ahLst/>
            <a:cxnLst/>
            <a:rect r="r" b="b" t="t" l="l"/>
            <a:pathLst>
              <a:path h="358686" w="2690143">
                <a:moveTo>
                  <a:pt x="0" y="0"/>
                </a:moveTo>
                <a:lnTo>
                  <a:pt x="2690144" y="0"/>
                </a:lnTo>
                <a:lnTo>
                  <a:pt x="2690144" y="358686"/>
                </a:lnTo>
                <a:lnTo>
                  <a:pt x="0" y="358686"/>
                </a:lnTo>
                <a:lnTo>
                  <a:pt x="0" y="0"/>
                </a:lnTo>
                <a:close/>
              </a:path>
            </a:pathLst>
          </a:custGeom>
          <a:blipFill>
            <a:blip r:embed="rId4"/>
            <a:stretch>
              <a:fillRect l="0" t="0" r="0" b="0"/>
            </a:stretch>
          </a:blipFill>
        </p:spPr>
      </p:sp>
      <p:sp>
        <p:nvSpPr>
          <p:cNvPr name="TextBox 7" id="7"/>
          <p:cNvSpPr txBox="true"/>
          <p:nvPr/>
        </p:nvSpPr>
        <p:spPr>
          <a:xfrm rot="0">
            <a:off x="2598151" y="9090472"/>
            <a:ext cx="12511210" cy="527389"/>
          </a:xfrm>
          <a:prstGeom prst="rect">
            <a:avLst/>
          </a:prstGeom>
        </p:spPr>
        <p:txBody>
          <a:bodyPr anchor="t" rtlCol="false" tIns="0" lIns="0" bIns="0" rIns="0">
            <a:spAutoFit/>
          </a:bodyPr>
          <a:lstStyle/>
          <a:p>
            <a:pPr algn="l">
              <a:lnSpc>
                <a:spcPts val="3905"/>
              </a:lnSpc>
              <a:spcBef>
                <a:spcPct val="0"/>
              </a:spcBef>
            </a:pPr>
            <a:r>
              <a:rPr lang="en-US" sz="2789">
                <a:solidFill>
                  <a:srgbClr val="EDECED"/>
                </a:solidFill>
                <a:latin typeface="Codec Pro"/>
                <a:ea typeface="Codec Pro"/>
                <a:cs typeface="Codec Pro"/>
                <a:sym typeface="Codec Pro"/>
              </a:rPr>
              <a:t>SYED ALI HAIDER  |   HARSH TAMBI  |  SPRING 2024 |   COMPUTER VISION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322014">
            <a:off x="11589302" y="-6549032"/>
            <a:ext cx="10329583" cy="9787280"/>
          </a:xfrm>
          <a:custGeom>
            <a:avLst/>
            <a:gdLst/>
            <a:ahLst/>
            <a:cxnLst/>
            <a:rect r="r" b="b" t="t" l="l"/>
            <a:pathLst>
              <a:path h="9787280" w="10329583">
                <a:moveTo>
                  <a:pt x="0" y="0"/>
                </a:moveTo>
                <a:lnTo>
                  <a:pt x="10329582" y="0"/>
                </a:lnTo>
                <a:lnTo>
                  <a:pt x="10329582" y="9787279"/>
                </a:lnTo>
                <a:lnTo>
                  <a:pt x="0" y="9787279"/>
                </a:lnTo>
                <a:lnTo>
                  <a:pt x="0" y="0"/>
                </a:lnTo>
                <a:close/>
              </a:path>
            </a:pathLst>
          </a:custGeom>
          <a:blipFill>
            <a:blip r:embed="rId3"/>
            <a:stretch>
              <a:fillRect l="0" t="0" r="0" b="0"/>
            </a:stretch>
          </a:blipFill>
        </p:spPr>
      </p:sp>
      <p:sp>
        <p:nvSpPr>
          <p:cNvPr name="Freeform 3" id="3"/>
          <p:cNvSpPr/>
          <p:nvPr/>
        </p:nvSpPr>
        <p:spPr>
          <a:xfrm flipH="false" flipV="false" rot="0">
            <a:off x="-3044389" y="7591323"/>
            <a:ext cx="25722547" cy="7105854"/>
          </a:xfrm>
          <a:custGeom>
            <a:avLst/>
            <a:gdLst/>
            <a:ahLst/>
            <a:cxnLst/>
            <a:rect r="r" b="b" t="t" l="l"/>
            <a:pathLst>
              <a:path h="7105854" w="25722547">
                <a:moveTo>
                  <a:pt x="0" y="0"/>
                </a:moveTo>
                <a:lnTo>
                  <a:pt x="25722547" y="0"/>
                </a:lnTo>
                <a:lnTo>
                  <a:pt x="25722547" y="7105854"/>
                </a:lnTo>
                <a:lnTo>
                  <a:pt x="0" y="7105854"/>
                </a:lnTo>
                <a:lnTo>
                  <a:pt x="0" y="0"/>
                </a:lnTo>
                <a:close/>
              </a:path>
            </a:pathLst>
          </a:custGeom>
          <a:blipFill>
            <a:blip r:embed="rId4"/>
            <a:stretch>
              <a:fillRect l="0" t="0" r="0" b="0"/>
            </a:stretch>
          </a:blipFill>
        </p:spPr>
      </p:sp>
      <p:sp>
        <p:nvSpPr>
          <p:cNvPr name="Freeform 4" id="4"/>
          <p:cNvSpPr/>
          <p:nvPr/>
        </p:nvSpPr>
        <p:spPr>
          <a:xfrm flipH="false" flipV="false" rot="0">
            <a:off x="15109360" y="450333"/>
            <a:ext cx="2690143" cy="358686"/>
          </a:xfrm>
          <a:custGeom>
            <a:avLst/>
            <a:gdLst/>
            <a:ahLst/>
            <a:cxnLst/>
            <a:rect r="r" b="b" t="t" l="l"/>
            <a:pathLst>
              <a:path h="358686" w="2690143">
                <a:moveTo>
                  <a:pt x="0" y="0"/>
                </a:moveTo>
                <a:lnTo>
                  <a:pt x="2690144" y="0"/>
                </a:lnTo>
                <a:lnTo>
                  <a:pt x="2690144" y="358686"/>
                </a:lnTo>
                <a:lnTo>
                  <a:pt x="0" y="358686"/>
                </a:lnTo>
                <a:lnTo>
                  <a:pt x="0" y="0"/>
                </a:lnTo>
                <a:close/>
              </a:path>
            </a:pathLst>
          </a:custGeom>
          <a:blipFill>
            <a:blip r:embed="rId5"/>
            <a:stretch>
              <a:fillRect l="0" t="0" r="0" b="0"/>
            </a:stretch>
          </a:blipFill>
        </p:spPr>
      </p:sp>
      <p:sp>
        <p:nvSpPr>
          <p:cNvPr name="Freeform 5" id="5"/>
          <p:cNvSpPr/>
          <p:nvPr/>
        </p:nvSpPr>
        <p:spPr>
          <a:xfrm flipH="false" flipV="false" rot="0">
            <a:off x="5841824" y="3821254"/>
            <a:ext cx="10156365" cy="4066778"/>
          </a:xfrm>
          <a:custGeom>
            <a:avLst/>
            <a:gdLst/>
            <a:ahLst/>
            <a:cxnLst/>
            <a:rect r="r" b="b" t="t" l="l"/>
            <a:pathLst>
              <a:path h="4066778" w="10156365">
                <a:moveTo>
                  <a:pt x="0" y="0"/>
                </a:moveTo>
                <a:lnTo>
                  <a:pt x="10156365" y="0"/>
                </a:lnTo>
                <a:lnTo>
                  <a:pt x="10156365" y="4066777"/>
                </a:lnTo>
                <a:lnTo>
                  <a:pt x="0" y="4066777"/>
                </a:lnTo>
                <a:lnTo>
                  <a:pt x="0" y="0"/>
                </a:lnTo>
                <a:close/>
              </a:path>
            </a:pathLst>
          </a:custGeom>
          <a:blipFill>
            <a:blip r:embed="rId6"/>
            <a:stretch>
              <a:fillRect l="0" t="0" r="0" b="0"/>
            </a:stretch>
          </a:blipFill>
        </p:spPr>
      </p:sp>
      <p:sp>
        <p:nvSpPr>
          <p:cNvPr name="TextBox 6" id="6"/>
          <p:cNvSpPr txBox="true"/>
          <p:nvPr/>
        </p:nvSpPr>
        <p:spPr>
          <a:xfrm rot="0">
            <a:off x="1440015" y="1477626"/>
            <a:ext cx="9034766" cy="1047750"/>
          </a:xfrm>
          <a:prstGeom prst="rect">
            <a:avLst/>
          </a:prstGeom>
        </p:spPr>
        <p:txBody>
          <a:bodyPr anchor="t" rtlCol="false" tIns="0" lIns="0" bIns="0" rIns="0">
            <a:spAutoFit/>
          </a:bodyPr>
          <a:lstStyle/>
          <a:p>
            <a:pPr algn="ctr" marL="0" indent="0" lvl="0">
              <a:lnSpc>
                <a:spcPts val="8280"/>
              </a:lnSpc>
              <a:spcBef>
                <a:spcPct val="0"/>
              </a:spcBef>
            </a:pPr>
            <a:r>
              <a:rPr lang="en-US" sz="6900">
                <a:solidFill>
                  <a:srgbClr val="EDECED"/>
                </a:solidFill>
                <a:latin typeface="Cy Grotesk Grand"/>
                <a:ea typeface="Cy Grotesk Grand"/>
                <a:cs typeface="Cy Grotesk Grand"/>
                <a:sym typeface="Cy Grotesk Grand"/>
              </a:rPr>
              <a:t>DATASETS</a:t>
            </a:r>
          </a:p>
        </p:txBody>
      </p:sp>
      <p:sp>
        <p:nvSpPr>
          <p:cNvPr name="TextBox 7" id="7"/>
          <p:cNvSpPr txBox="true"/>
          <p:nvPr/>
        </p:nvSpPr>
        <p:spPr>
          <a:xfrm rot="0">
            <a:off x="2598151" y="3466606"/>
            <a:ext cx="9069743" cy="594995"/>
          </a:xfrm>
          <a:prstGeom prst="rect">
            <a:avLst/>
          </a:prstGeom>
        </p:spPr>
        <p:txBody>
          <a:bodyPr anchor="t" rtlCol="false" tIns="0" lIns="0" bIns="0" rIns="0">
            <a:spAutoFit/>
          </a:bodyPr>
          <a:lstStyle/>
          <a:p>
            <a:pPr algn="l" marL="690881" indent="-345440" lvl="1">
              <a:lnSpc>
                <a:spcPts val="4480"/>
              </a:lnSpc>
              <a:spcBef>
                <a:spcPct val="0"/>
              </a:spcBef>
              <a:buFont typeface="Arial"/>
              <a:buChar char="•"/>
            </a:pPr>
            <a:r>
              <a:rPr lang="en-US" sz="3200">
                <a:solidFill>
                  <a:srgbClr val="EDECED"/>
                </a:solidFill>
                <a:latin typeface="Codec Pro"/>
                <a:ea typeface="Codec Pro"/>
                <a:cs typeface="Codec Pro"/>
                <a:sym typeface="Codec Pro"/>
              </a:rPr>
              <a:t>WAYMO </a:t>
            </a:r>
            <a:r>
              <a:rPr lang="en-US" sz="3200">
                <a:solidFill>
                  <a:srgbClr val="EDECED"/>
                </a:solidFill>
                <a:latin typeface="Codec Pro"/>
                <a:ea typeface="Codec Pro"/>
                <a:cs typeface="Codec Pro"/>
                <a:sym typeface="Codec Pro"/>
              </a:rPr>
              <a:t>                      </a:t>
            </a:r>
          </a:p>
        </p:txBody>
      </p:sp>
      <p:sp>
        <p:nvSpPr>
          <p:cNvPr name="TextBox 8" id="8"/>
          <p:cNvSpPr txBox="true"/>
          <p:nvPr/>
        </p:nvSpPr>
        <p:spPr>
          <a:xfrm rot="0">
            <a:off x="2598151" y="9090472"/>
            <a:ext cx="12511210" cy="527389"/>
          </a:xfrm>
          <a:prstGeom prst="rect">
            <a:avLst/>
          </a:prstGeom>
        </p:spPr>
        <p:txBody>
          <a:bodyPr anchor="t" rtlCol="false" tIns="0" lIns="0" bIns="0" rIns="0">
            <a:spAutoFit/>
          </a:bodyPr>
          <a:lstStyle/>
          <a:p>
            <a:pPr algn="l">
              <a:lnSpc>
                <a:spcPts val="3905"/>
              </a:lnSpc>
              <a:spcBef>
                <a:spcPct val="0"/>
              </a:spcBef>
            </a:pPr>
            <a:r>
              <a:rPr lang="en-US" sz="2789">
                <a:solidFill>
                  <a:srgbClr val="EDECED"/>
                </a:solidFill>
                <a:latin typeface="Codec Pro"/>
                <a:ea typeface="Codec Pro"/>
                <a:cs typeface="Codec Pro"/>
                <a:sym typeface="Codec Pro"/>
              </a:rPr>
              <a:t>SYED ALI HAIDER  |   HARSH TAMBI  |  SPRING 2024 |   COMPUTER VISION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322014">
            <a:off x="11589302" y="-6549032"/>
            <a:ext cx="10329583" cy="9787280"/>
          </a:xfrm>
          <a:custGeom>
            <a:avLst/>
            <a:gdLst/>
            <a:ahLst/>
            <a:cxnLst/>
            <a:rect r="r" b="b" t="t" l="l"/>
            <a:pathLst>
              <a:path h="9787280" w="10329583">
                <a:moveTo>
                  <a:pt x="0" y="0"/>
                </a:moveTo>
                <a:lnTo>
                  <a:pt x="10329582" y="0"/>
                </a:lnTo>
                <a:lnTo>
                  <a:pt x="10329582" y="9787279"/>
                </a:lnTo>
                <a:lnTo>
                  <a:pt x="0" y="9787279"/>
                </a:lnTo>
                <a:lnTo>
                  <a:pt x="0" y="0"/>
                </a:lnTo>
                <a:close/>
              </a:path>
            </a:pathLst>
          </a:custGeom>
          <a:blipFill>
            <a:blip r:embed="rId3"/>
            <a:stretch>
              <a:fillRect l="0" t="0" r="0" b="0"/>
            </a:stretch>
          </a:blipFill>
        </p:spPr>
      </p:sp>
      <p:sp>
        <p:nvSpPr>
          <p:cNvPr name="Freeform 3" id="3"/>
          <p:cNvSpPr/>
          <p:nvPr/>
        </p:nvSpPr>
        <p:spPr>
          <a:xfrm flipH="false" flipV="false" rot="0">
            <a:off x="-3044389" y="7591323"/>
            <a:ext cx="25722547" cy="7105854"/>
          </a:xfrm>
          <a:custGeom>
            <a:avLst/>
            <a:gdLst/>
            <a:ahLst/>
            <a:cxnLst/>
            <a:rect r="r" b="b" t="t" l="l"/>
            <a:pathLst>
              <a:path h="7105854" w="25722547">
                <a:moveTo>
                  <a:pt x="0" y="0"/>
                </a:moveTo>
                <a:lnTo>
                  <a:pt x="25722547" y="0"/>
                </a:lnTo>
                <a:lnTo>
                  <a:pt x="25722547" y="7105854"/>
                </a:lnTo>
                <a:lnTo>
                  <a:pt x="0" y="7105854"/>
                </a:lnTo>
                <a:lnTo>
                  <a:pt x="0" y="0"/>
                </a:lnTo>
                <a:close/>
              </a:path>
            </a:pathLst>
          </a:custGeom>
          <a:blipFill>
            <a:blip r:embed="rId4"/>
            <a:stretch>
              <a:fillRect l="0" t="0" r="0" b="0"/>
            </a:stretch>
          </a:blipFill>
        </p:spPr>
      </p:sp>
      <p:sp>
        <p:nvSpPr>
          <p:cNvPr name="Freeform 4" id="4"/>
          <p:cNvSpPr/>
          <p:nvPr/>
        </p:nvSpPr>
        <p:spPr>
          <a:xfrm flipH="false" flipV="false" rot="0">
            <a:off x="15109360" y="450333"/>
            <a:ext cx="2690143" cy="358686"/>
          </a:xfrm>
          <a:custGeom>
            <a:avLst/>
            <a:gdLst/>
            <a:ahLst/>
            <a:cxnLst/>
            <a:rect r="r" b="b" t="t" l="l"/>
            <a:pathLst>
              <a:path h="358686" w="2690143">
                <a:moveTo>
                  <a:pt x="0" y="0"/>
                </a:moveTo>
                <a:lnTo>
                  <a:pt x="2690144" y="0"/>
                </a:lnTo>
                <a:lnTo>
                  <a:pt x="2690144" y="358686"/>
                </a:lnTo>
                <a:lnTo>
                  <a:pt x="0" y="358686"/>
                </a:lnTo>
                <a:lnTo>
                  <a:pt x="0" y="0"/>
                </a:lnTo>
                <a:close/>
              </a:path>
            </a:pathLst>
          </a:custGeom>
          <a:blipFill>
            <a:blip r:embed="rId5"/>
            <a:stretch>
              <a:fillRect l="0" t="0" r="0" b="0"/>
            </a:stretch>
          </a:blipFill>
        </p:spPr>
      </p:sp>
      <p:sp>
        <p:nvSpPr>
          <p:cNvPr name="Freeform 5" id="5"/>
          <p:cNvSpPr/>
          <p:nvPr/>
        </p:nvSpPr>
        <p:spPr>
          <a:xfrm flipH="false" flipV="false" rot="0">
            <a:off x="1144343" y="5449627"/>
            <a:ext cx="15999314" cy="2917553"/>
          </a:xfrm>
          <a:custGeom>
            <a:avLst/>
            <a:gdLst/>
            <a:ahLst/>
            <a:cxnLst/>
            <a:rect r="r" b="b" t="t" l="l"/>
            <a:pathLst>
              <a:path h="2917553" w="15999314">
                <a:moveTo>
                  <a:pt x="0" y="0"/>
                </a:moveTo>
                <a:lnTo>
                  <a:pt x="15999314" y="0"/>
                </a:lnTo>
                <a:lnTo>
                  <a:pt x="15999314" y="2917554"/>
                </a:lnTo>
                <a:lnTo>
                  <a:pt x="0" y="2917554"/>
                </a:lnTo>
                <a:lnTo>
                  <a:pt x="0" y="0"/>
                </a:lnTo>
                <a:close/>
              </a:path>
            </a:pathLst>
          </a:custGeom>
          <a:blipFill>
            <a:blip r:embed="rId6"/>
            <a:stretch>
              <a:fillRect l="0" t="-5703" r="0" b="-5703"/>
            </a:stretch>
          </a:blipFill>
        </p:spPr>
      </p:sp>
      <p:sp>
        <p:nvSpPr>
          <p:cNvPr name="Freeform 6" id="6"/>
          <p:cNvSpPr/>
          <p:nvPr/>
        </p:nvSpPr>
        <p:spPr>
          <a:xfrm flipH="false" flipV="false" rot="0">
            <a:off x="4493124" y="3093133"/>
            <a:ext cx="3357696" cy="1678848"/>
          </a:xfrm>
          <a:custGeom>
            <a:avLst/>
            <a:gdLst/>
            <a:ahLst/>
            <a:cxnLst/>
            <a:rect r="r" b="b" t="t" l="l"/>
            <a:pathLst>
              <a:path h="1678848" w="3357696">
                <a:moveTo>
                  <a:pt x="0" y="0"/>
                </a:moveTo>
                <a:lnTo>
                  <a:pt x="3357697" y="0"/>
                </a:lnTo>
                <a:lnTo>
                  <a:pt x="3357697" y="1678848"/>
                </a:lnTo>
                <a:lnTo>
                  <a:pt x="0" y="1678848"/>
                </a:lnTo>
                <a:lnTo>
                  <a:pt x="0" y="0"/>
                </a:lnTo>
                <a:close/>
              </a:path>
            </a:pathLst>
          </a:custGeom>
          <a:blipFill>
            <a:blip r:embed="rId7"/>
            <a:stretch>
              <a:fillRect l="0" t="0" r="0" b="0"/>
            </a:stretch>
          </a:blipFill>
        </p:spPr>
      </p:sp>
      <p:sp>
        <p:nvSpPr>
          <p:cNvPr name="Freeform 7" id="7"/>
          <p:cNvSpPr/>
          <p:nvPr/>
        </p:nvSpPr>
        <p:spPr>
          <a:xfrm flipH="false" flipV="false" rot="0">
            <a:off x="8483815" y="3093133"/>
            <a:ext cx="3357696" cy="1678848"/>
          </a:xfrm>
          <a:custGeom>
            <a:avLst/>
            <a:gdLst/>
            <a:ahLst/>
            <a:cxnLst/>
            <a:rect r="r" b="b" t="t" l="l"/>
            <a:pathLst>
              <a:path h="1678848" w="3357696">
                <a:moveTo>
                  <a:pt x="0" y="0"/>
                </a:moveTo>
                <a:lnTo>
                  <a:pt x="3357696" y="0"/>
                </a:lnTo>
                <a:lnTo>
                  <a:pt x="3357696" y="1678848"/>
                </a:lnTo>
                <a:lnTo>
                  <a:pt x="0" y="1678848"/>
                </a:lnTo>
                <a:lnTo>
                  <a:pt x="0" y="0"/>
                </a:lnTo>
                <a:close/>
              </a:path>
            </a:pathLst>
          </a:custGeom>
          <a:blipFill>
            <a:blip r:embed="rId8"/>
            <a:stretch>
              <a:fillRect l="0" t="0" r="0" b="0"/>
            </a:stretch>
          </a:blipFill>
        </p:spPr>
      </p:sp>
      <p:sp>
        <p:nvSpPr>
          <p:cNvPr name="Freeform 8" id="8"/>
          <p:cNvSpPr/>
          <p:nvPr/>
        </p:nvSpPr>
        <p:spPr>
          <a:xfrm flipH="false" flipV="false" rot="0">
            <a:off x="12554709" y="3093133"/>
            <a:ext cx="3437900" cy="1718950"/>
          </a:xfrm>
          <a:custGeom>
            <a:avLst/>
            <a:gdLst/>
            <a:ahLst/>
            <a:cxnLst/>
            <a:rect r="r" b="b" t="t" l="l"/>
            <a:pathLst>
              <a:path h="1718950" w="3437900">
                <a:moveTo>
                  <a:pt x="0" y="0"/>
                </a:moveTo>
                <a:lnTo>
                  <a:pt x="3437900" y="0"/>
                </a:lnTo>
                <a:lnTo>
                  <a:pt x="3437900" y="1718950"/>
                </a:lnTo>
                <a:lnTo>
                  <a:pt x="0" y="1718950"/>
                </a:lnTo>
                <a:lnTo>
                  <a:pt x="0" y="0"/>
                </a:lnTo>
                <a:close/>
              </a:path>
            </a:pathLst>
          </a:custGeom>
          <a:blipFill>
            <a:blip r:embed="rId9"/>
            <a:stretch>
              <a:fillRect l="0" t="0" r="0" b="0"/>
            </a:stretch>
          </a:blipFill>
        </p:spPr>
      </p:sp>
      <p:sp>
        <p:nvSpPr>
          <p:cNvPr name="TextBox 9" id="9"/>
          <p:cNvSpPr txBox="true"/>
          <p:nvPr/>
        </p:nvSpPr>
        <p:spPr>
          <a:xfrm rot="0">
            <a:off x="1440015" y="1477626"/>
            <a:ext cx="9034766" cy="1047750"/>
          </a:xfrm>
          <a:prstGeom prst="rect">
            <a:avLst/>
          </a:prstGeom>
        </p:spPr>
        <p:txBody>
          <a:bodyPr anchor="t" rtlCol="false" tIns="0" lIns="0" bIns="0" rIns="0">
            <a:spAutoFit/>
          </a:bodyPr>
          <a:lstStyle/>
          <a:p>
            <a:pPr algn="ctr" marL="0" indent="0" lvl="0">
              <a:lnSpc>
                <a:spcPts val="8280"/>
              </a:lnSpc>
              <a:spcBef>
                <a:spcPct val="0"/>
              </a:spcBef>
            </a:pPr>
            <a:r>
              <a:rPr lang="en-US" sz="6900">
                <a:solidFill>
                  <a:srgbClr val="EDECED"/>
                </a:solidFill>
                <a:latin typeface="Cy Grotesk Grand"/>
                <a:ea typeface="Cy Grotesk Grand"/>
                <a:cs typeface="Cy Grotesk Grand"/>
                <a:sym typeface="Cy Grotesk Grand"/>
              </a:rPr>
              <a:t>DATASETS</a:t>
            </a:r>
          </a:p>
        </p:txBody>
      </p:sp>
      <p:sp>
        <p:nvSpPr>
          <p:cNvPr name="TextBox 10" id="10"/>
          <p:cNvSpPr txBox="true"/>
          <p:nvPr/>
        </p:nvSpPr>
        <p:spPr>
          <a:xfrm rot="0">
            <a:off x="1596999" y="3392507"/>
            <a:ext cx="9069743" cy="594995"/>
          </a:xfrm>
          <a:prstGeom prst="rect">
            <a:avLst/>
          </a:prstGeom>
        </p:spPr>
        <p:txBody>
          <a:bodyPr anchor="t" rtlCol="false" tIns="0" lIns="0" bIns="0" rIns="0">
            <a:spAutoFit/>
          </a:bodyPr>
          <a:lstStyle/>
          <a:p>
            <a:pPr algn="l" marL="690881" indent="-345440" lvl="1">
              <a:lnSpc>
                <a:spcPts val="4480"/>
              </a:lnSpc>
              <a:spcBef>
                <a:spcPct val="0"/>
              </a:spcBef>
              <a:buFont typeface="Arial"/>
              <a:buChar char="•"/>
            </a:pPr>
            <a:r>
              <a:rPr lang="en-US" sz="3200">
                <a:solidFill>
                  <a:srgbClr val="EDECED"/>
                </a:solidFill>
                <a:latin typeface="Codec Pro"/>
                <a:ea typeface="Codec Pro"/>
                <a:cs typeface="Codec Pro"/>
                <a:sym typeface="Codec Pro"/>
              </a:rPr>
              <a:t>NVIDIA</a:t>
            </a:r>
          </a:p>
        </p:txBody>
      </p:sp>
      <p:sp>
        <p:nvSpPr>
          <p:cNvPr name="TextBox 11" id="11"/>
          <p:cNvSpPr txBox="true"/>
          <p:nvPr/>
        </p:nvSpPr>
        <p:spPr>
          <a:xfrm rot="0">
            <a:off x="2598151" y="9090472"/>
            <a:ext cx="12511210" cy="527389"/>
          </a:xfrm>
          <a:prstGeom prst="rect">
            <a:avLst/>
          </a:prstGeom>
        </p:spPr>
        <p:txBody>
          <a:bodyPr anchor="t" rtlCol="false" tIns="0" lIns="0" bIns="0" rIns="0">
            <a:spAutoFit/>
          </a:bodyPr>
          <a:lstStyle/>
          <a:p>
            <a:pPr algn="l">
              <a:lnSpc>
                <a:spcPts val="3905"/>
              </a:lnSpc>
              <a:spcBef>
                <a:spcPct val="0"/>
              </a:spcBef>
            </a:pPr>
            <a:r>
              <a:rPr lang="en-US" sz="2789">
                <a:solidFill>
                  <a:srgbClr val="EDECED"/>
                </a:solidFill>
                <a:latin typeface="Codec Pro"/>
                <a:ea typeface="Codec Pro"/>
                <a:cs typeface="Codec Pro"/>
                <a:sym typeface="Codec Pro"/>
              </a:rPr>
              <a:t>SYED ALI HAIDER  |   HARSH TAMBI  |  SPRING 2024 |   COMPUTER VISION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508858">
            <a:off x="-4850027" y="6648948"/>
            <a:ext cx="18010625" cy="17222660"/>
          </a:xfrm>
          <a:custGeom>
            <a:avLst/>
            <a:gdLst/>
            <a:ahLst/>
            <a:cxnLst/>
            <a:rect r="r" b="b" t="t" l="l"/>
            <a:pathLst>
              <a:path h="17222660" w="18010625">
                <a:moveTo>
                  <a:pt x="0" y="0"/>
                </a:moveTo>
                <a:lnTo>
                  <a:pt x="18010626" y="0"/>
                </a:lnTo>
                <a:lnTo>
                  <a:pt x="18010626" y="17222660"/>
                </a:lnTo>
                <a:lnTo>
                  <a:pt x="0" y="17222660"/>
                </a:lnTo>
                <a:lnTo>
                  <a:pt x="0" y="0"/>
                </a:lnTo>
                <a:close/>
              </a:path>
            </a:pathLst>
          </a:custGeom>
          <a:blipFill>
            <a:blip r:embed="rId3">
              <a:alphaModFix amt="60000"/>
            </a:blip>
            <a:stretch>
              <a:fillRect l="0" t="0" r="0" b="0"/>
            </a:stretch>
          </a:blipFill>
        </p:spPr>
      </p:sp>
      <p:sp>
        <p:nvSpPr>
          <p:cNvPr name="Freeform 3" id="3"/>
          <p:cNvSpPr/>
          <p:nvPr/>
        </p:nvSpPr>
        <p:spPr>
          <a:xfrm flipH="false" flipV="false" rot="0">
            <a:off x="13964322" y="7490457"/>
            <a:ext cx="5557818" cy="5312347"/>
          </a:xfrm>
          <a:custGeom>
            <a:avLst/>
            <a:gdLst/>
            <a:ahLst/>
            <a:cxnLst/>
            <a:rect r="r" b="b" t="t" l="l"/>
            <a:pathLst>
              <a:path h="5312347" w="5557818">
                <a:moveTo>
                  <a:pt x="0" y="0"/>
                </a:moveTo>
                <a:lnTo>
                  <a:pt x="5557818" y="0"/>
                </a:lnTo>
                <a:lnTo>
                  <a:pt x="5557818" y="5312347"/>
                </a:lnTo>
                <a:lnTo>
                  <a:pt x="0" y="5312347"/>
                </a:lnTo>
                <a:lnTo>
                  <a:pt x="0" y="0"/>
                </a:lnTo>
                <a:close/>
              </a:path>
            </a:pathLst>
          </a:custGeom>
          <a:blipFill>
            <a:blip r:embed="rId4">
              <a:alphaModFix amt="37000"/>
            </a:blip>
            <a:stretch>
              <a:fillRect l="0" t="0" r="0" b="0"/>
            </a:stretch>
          </a:blipFill>
        </p:spPr>
      </p:sp>
      <p:sp>
        <p:nvSpPr>
          <p:cNvPr name="Freeform 4" id="4"/>
          <p:cNvSpPr/>
          <p:nvPr/>
        </p:nvSpPr>
        <p:spPr>
          <a:xfrm flipH="false" flipV="false" rot="0">
            <a:off x="15109360" y="450333"/>
            <a:ext cx="2690143" cy="358686"/>
          </a:xfrm>
          <a:custGeom>
            <a:avLst/>
            <a:gdLst/>
            <a:ahLst/>
            <a:cxnLst/>
            <a:rect r="r" b="b" t="t" l="l"/>
            <a:pathLst>
              <a:path h="358686" w="2690143">
                <a:moveTo>
                  <a:pt x="0" y="0"/>
                </a:moveTo>
                <a:lnTo>
                  <a:pt x="2690144" y="0"/>
                </a:lnTo>
                <a:lnTo>
                  <a:pt x="2690144" y="358686"/>
                </a:lnTo>
                <a:lnTo>
                  <a:pt x="0" y="358686"/>
                </a:lnTo>
                <a:lnTo>
                  <a:pt x="0" y="0"/>
                </a:lnTo>
                <a:close/>
              </a:path>
            </a:pathLst>
          </a:custGeom>
          <a:blipFill>
            <a:blip r:embed="rId5"/>
            <a:stretch>
              <a:fillRect l="0" t="0" r="0" b="0"/>
            </a:stretch>
          </a:blipFill>
        </p:spPr>
      </p:sp>
      <p:sp>
        <p:nvSpPr>
          <p:cNvPr name="Freeform 5" id="5"/>
          <p:cNvSpPr/>
          <p:nvPr/>
        </p:nvSpPr>
        <p:spPr>
          <a:xfrm flipH="false" flipV="false" rot="0">
            <a:off x="6651794" y="2782572"/>
            <a:ext cx="11147709" cy="4439121"/>
          </a:xfrm>
          <a:custGeom>
            <a:avLst/>
            <a:gdLst/>
            <a:ahLst/>
            <a:cxnLst/>
            <a:rect r="r" b="b" t="t" l="l"/>
            <a:pathLst>
              <a:path h="4439121" w="11147709">
                <a:moveTo>
                  <a:pt x="0" y="0"/>
                </a:moveTo>
                <a:lnTo>
                  <a:pt x="11147710" y="0"/>
                </a:lnTo>
                <a:lnTo>
                  <a:pt x="11147710" y="4439121"/>
                </a:lnTo>
                <a:lnTo>
                  <a:pt x="0" y="4439121"/>
                </a:lnTo>
                <a:lnTo>
                  <a:pt x="0" y="0"/>
                </a:lnTo>
                <a:close/>
              </a:path>
            </a:pathLst>
          </a:custGeom>
          <a:blipFill>
            <a:blip r:embed="rId6"/>
            <a:stretch>
              <a:fillRect l="0" t="0" r="0" b="-1398"/>
            </a:stretch>
          </a:blipFill>
        </p:spPr>
      </p:sp>
      <p:sp>
        <p:nvSpPr>
          <p:cNvPr name="TextBox 6" id="6"/>
          <p:cNvSpPr txBox="true"/>
          <p:nvPr/>
        </p:nvSpPr>
        <p:spPr>
          <a:xfrm rot="0">
            <a:off x="681117" y="375631"/>
            <a:ext cx="2551471" cy="857250"/>
          </a:xfrm>
          <a:prstGeom prst="rect">
            <a:avLst/>
          </a:prstGeom>
        </p:spPr>
        <p:txBody>
          <a:bodyPr anchor="t" rtlCol="false" tIns="0" lIns="0" bIns="0" rIns="0">
            <a:spAutoFit/>
          </a:bodyPr>
          <a:lstStyle/>
          <a:p>
            <a:pPr algn="l" marL="0" indent="0" lvl="0">
              <a:lnSpc>
                <a:spcPts val="6720"/>
              </a:lnSpc>
            </a:pPr>
            <a:r>
              <a:rPr lang="en-US" sz="5600">
                <a:solidFill>
                  <a:srgbClr val="EDECED"/>
                </a:solidFill>
                <a:latin typeface="Cy Grotesk Grand"/>
                <a:ea typeface="Cy Grotesk Grand"/>
                <a:cs typeface="Cy Grotesk Grand"/>
                <a:sym typeface="Cy Grotesk Grand"/>
              </a:rPr>
              <a:t>MTR </a:t>
            </a:r>
          </a:p>
        </p:txBody>
      </p:sp>
      <p:sp>
        <p:nvSpPr>
          <p:cNvPr name="TextBox 7" id="7"/>
          <p:cNvSpPr txBox="true"/>
          <p:nvPr/>
        </p:nvSpPr>
        <p:spPr>
          <a:xfrm rot="0">
            <a:off x="2598151" y="9090472"/>
            <a:ext cx="12511210" cy="527389"/>
          </a:xfrm>
          <a:prstGeom prst="rect">
            <a:avLst/>
          </a:prstGeom>
        </p:spPr>
        <p:txBody>
          <a:bodyPr anchor="t" rtlCol="false" tIns="0" lIns="0" bIns="0" rIns="0">
            <a:spAutoFit/>
          </a:bodyPr>
          <a:lstStyle/>
          <a:p>
            <a:pPr algn="l">
              <a:lnSpc>
                <a:spcPts val="3905"/>
              </a:lnSpc>
              <a:spcBef>
                <a:spcPct val="0"/>
              </a:spcBef>
            </a:pPr>
            <a:r>
              <a:rPr lang="en-US" sz="2789">
                <a:solidFill>
                  <a:srgbClr val="EDECED"/>
                </a:solidFill>
                <a:latin typeface="Codec Pro"/>
                <a:ea typeface="Codec Pro"/>
                <a:cs typeface="Codec Pro"/>
                <a:sym typeface="Codec Pro"/>
              </a:rPr>
              <a:t>SYED ALI HAIDER  |   HARSH TAMBI  |  SPRING 2024 |   COMPUTER VISION</a:t>
            </a:r>
          </a:p>
        </p:txBody>
      </p:sp>
      <p:sp>
        <p:nvSpPr>
          <p:cNvPr name="TextBox 8" id="8"/>
          <p:cNvSpPr txBox="true"/>
          <p:nvPr/>
        </p:nvSpPr>
        <p:spPr>
          <a:xfrm rot="0">
            <a:off x="0" y="2162356"/>
            <a:ext cx="6651794" cy="5998641"/>
          </a:xfrm>
          <a:prstGeom prst="rect">
            <a:avLst/>
          </a:prstGeom>
        </p:spPr>
        <p:txBody>
          <a:bodyPr anchor="t" rtlCol="false" tIns="0" lIns="0" bIns="0" rIns="0">
            <a:spAutoFit/>
          </a:bodyPr>
          <a:lstStyle/>
          <a:p>
            <a:pPr algn="l" marL="665623" indent="-332812" lvl="1">
              <a:lnSpc>
                <a:spcPts val="4316"/>
              </a:lnSpc>
              <a:buFont typeface="Arial"/>
              <a:buChar char="•"/>
            </a:pPr>
            <a:r>
              <a:rPr lang="en-US" sz="3083">
                <a:solidFill>
                  <a:srgbClr val="EDECED"/>
                </a:solidFill>
                <a:latin typeface="Codec Pro"/>
                <a:ea typeface="Codec Pro"/>
                <a:cs typeface="Codec Pro"/>
                <a:sym typeface="Codec Pro"/>
              </a:rPr>
              <a:t>Data</a:t>
            </a:r>
          </a:p>
          <a:p>
            <a:pPr algn="l" marL="1331247" indent="-443749" lvl="2">
              <a:lnSpc>
                <a:spcPts val="4316"/>
              </a:lnSpc>
              <a:buFont typeface="Arial"/>
              <a:buChar char="⚬"/>
            </a:pPr>
            <a:r>
              <a:rPr lang="en-US" sz="3083">
                <a:solidFill>
                  <a:srgbClr val="EDECED"/>
                </a:solidFill>
                <a:latin typeface="Codec Pro"/>
                <a:ea typeface="Codec Pro"/>
                <a:cs typeface="Codec Pro"/>
                <a:sym typeface="Codec Pro"/>
              </a:rPr>
              <a:t>Polylines</a:t>
            </a:r>
          </a:p>
          <a:p>
            <a:pPr algn="l" marL="1331247" indent="-443749" lvl="2">
              <a:lnSpc>
                <a:spcPts val="4316"/>
              </a:lnSpc>
              <a:buFont typeface="Arial"/>
              <a:buChar char="⚬"/>
            </a:pPr>
            <a:r>
              <a:rPr lang="en-US" sz="3083">
                <a:solidFill>
                  <a:srgbClr val="EDECED"/>
                </a:solidFill>
                <a:latin typeface="Codec Pro"/>
                <a:ea typeface="Codec Pro"/>
                <a:cs typeface="Codec Pro"/>
                <a:sym typeface="Codec Pro"/>
              </a:rPr>
              <a:t>3D Points</a:t>
            </a:r>
          </a:p>
          <a:p>
            <a:pPr algn="l" marL="665623" indent="-332812" lvl="1">
              <a:lnSpc>
                <a:spcPts val="4316"/>
              </a:lnSpc>
              <a:buFont typeface="Arial"/>
              <a:buChar char="•"/>
            </a:pPr>
            <a:r>
              <a:rPr lang="en-US" sz="3083">
                <a:solidFill>
                  <a:srgbClr val="EDECED"/>
                </a:solidFill>
                <a:latin typeface="Codec Pro"/>
                <a:ea typeface="Codec Pro"/>
                <a:cs typeface="Codec Pro"/>
                <a:sym typeface="Codec Pro"/>
              </a:rPr>
              <a:t>Motion query pairs</a:t>
            </a:r>
          </a:p>
          <a:p>
            <a:pPr algn="l" marL="1331247" indent="-443749" lvl="2">
              <a:lnSpc>
                <a:spcPts val="4316"/>
              </a:lnSpc>
              <a:buFont typeface="Arial"/>
              <a:buChar char="⚬"/>
            </a:pPr>
            <a:r>
              <a:rPr lang="en-US" sz="3083">
                <a:solidFill>
                  <a:srgbClr val="EDECED"/>
                </a:solidFill>
                <a:latin typeface="Codec Pro"/>
                <a:ea typeface="Codec Pro"/>
                <a:cs typeface="Codec Pro"/>
                <a:sym typeface="Codec Pro"/>
              </a:rPr>
              <a:t>Static intention query</a:t>
            </a:r>
          </a:p>
          <a:p>
            <a:pPr algn="l" marL="1331247" indent="-443749" lvl="2">
              <a:lnSpc>
                <a:spcPts val="4316"/>
              </a:lnSpc>
              <a:buFont typeface="Arial"/>
              <a:buChar char="⚬"/>
            </a:pPr>
            <a:r>
              <a:rPr lang="en-US" sz="3083">
                <a:solidFill>
                  <a:srgbClr val="EDECED"/>
                </a:solidFill>
                <a:latin typeface="Codec Pro"/>
                <a:ea typeface="Codec Pro"/>
                <a:cs typeface="Codec Pro"/>
                <a:sym typeface="Codec Pro"/>
              </a:rPr>
              <a:t>Dynamic searching query </a:t>
            </a:r>
          </a:p>
          <a:p>
            <a:pPr algn="l" marL="665623" indent="-332812" lvl="1">
              <a:lnSpc>
                <a:spcPts val="4316"/>
              </a:lnSpc>
              <a:buFont typeface="Arial"/>
              <a:buChar char="•"/>
            </a:pPr>
            <a:r>
              <a:rPr lang="en-US" sz="3083">
                <a:solidFill>
                  <a:srgbClr val="EDECED"/>
                </a:solidFill>
                <a:latin typeface="Codec Pro"/>
                <a:ea typeface="Codec Pro"/>
                <a:cs typeface="Codec Pro"/>
                <a:sym typeface="Codec Pro"/>
              </a:rPr>
              <a:t>Encoding Scene Context</a:t>
            </a:r>
          </a:p>
          <a:p>
            <a:pPr algn="l" marL="665623" indent="-332812" lvl="1">
              <a:lnSpc>
                <a:spcPts val="4316"/>
              </a:lnSpc>
              <a:buFont typeface="Arial"/>
              <a:buChar char="•"/>
            </a:pPr>
            <a:r>
              <a:rPr lang="en-US" sz="3083">
                <a:solidFill>
                  <a:srgbClr val="EDECED"/>
                </a:solidFill>
                <a:latin typeface="Codec Pro"/>
                <a:ea typeface="Codec Pro"/>
                <a:cs typeface="Codec Pro"/>
                <a:sym typeface="Codec Pro"/>
              </a:rPr>
              <a:t>Localized Attention Mechanisms</a:t>
            </a:r>
          </a:p>
          <a:p>
            <a:pPr algn="l" marL="665623" indent="-332812" lvl="1">
              <a:lnSpc>
                <a:spcPts val="4316"/>
              </a:lnSpc>
              <a:spcBef>
                <a:spcPct val="0"/>
              </a:spcBef>
              <a:buFont typeface="Arial"/>
              <a:buChar char="•"/>
            </a:pPr>
            <a:r>
              <a:rPr lang="en-US" sz="3083">
                <a:solidFill>
                  <a:srgbClr val="EDECED"/>
                </a:solidFill>
                <a:latin typeface="Codec Pro"/>
                <a:ea typeface="Codec Pro"/>
                <a:cs typeface="Codec Pro"/>
                <a:sym typeface="Codec Pro"/>
              </a:rPr>
              <a:t>Trajectory Prediction and Refinement</a:t>
            </a:r>
          </a:p>
        </p:txBody>
      </p:sp>
      <p:sp>
        <p:nvSpPr>
          <p:cNvPr name="TextBox 9" id="9"/>
          <p:cNvSpPr txBox="true"/>
          <p:nvPr/>
        </p:nvSpPr>
        <p:spPr>
          <a:xfrm rot="0">
            <a:off x="4357225" y="620151"/>
            <a:ext cx="8993061" cy="476250"/>
          </a:xfrm>
          <a:prstGeom prst="rect">
            <a:avLst/>
          </a:prstGeom>
        </p:spPr>
        <p:txBody>
          <a:bodyPr anchor="t" rtlCol="false" tIns="0" lIns="0" bIns="0" rIns="0">
            <a:spAutoFit/>
          </a:bodyPr>
          <a:lstStyle/>
          <a:p>
            <a:pPr algn="l">
              <a:lnSpc>
                <a:spcPts val="3720"/>
              </a:lnSpc>
            </a:pPr>
            <a:r>
              <a:rPr lang="en-US" sz="3100">
                <a:solidFill>
                  <a:srgbClr val="EDECED"/>
                </a:solidFill>
                <a:latin typeface="Cy Grotesk Grand"/>
                <a:ea typeface="Cy Grotesk Grand"/>
                <a:cs typeface="Cy Grotesk Grand"/>
                <a:sym typeface="Cy Grotesk Grand"/>
              </a:rPr>
              <a:t>MOTION TRANSFORMERS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508858">
            <a:off x="-4850027" y="6648948"/>
            <a:ext cx="18010625" cy="17222660"/>
          </a:xfrm>
          <a:custGeom>
            <a:avLst/>
            <a:gdLst/>
            <a:ahLst/>
            <a:cxnLst/>
            <a:rect r="r" b="b" t="t" l="l"/>
            <a:pathLst>
              <a:path h="17222660" w="18010625">
                <a:moveTo>
                  <a:pt x="0" y="0"/>
                </a:moveTo>
                <a:lnTo>
                  <a:pt x="18010626" y="0"/>
                </a:lnTo>
                <a:lnTo>
                  <a:pt x="18010626" y="17222660"/>
                </a:lnTo>
                <a:lnTo>
                  <a:pt x="0" y="17222660"/>
                </a:lnTo>
                <a:lnTo>
                  <a:pt x="0" y="0"/>
                </a:lnTo>
                <a:close/>
              </a:path>
            </a:pathLst>
          </a:custGeom>
          <a:blipFill>
            <a:blip r:embed="rId3">
              <a:alphaModFix amt="60000"/>
            </a:blip>
            <a:stretch>
              <a:fillRect l="0" t="0" r="0" b="0"/>
            </a:stretch>
          </a:blipFill>
        </p:spPr>
      </p:sp>
      <p:sp>
        <p:nvSpPr>
          <p:cNvPr name="Freeform 3" id="3"/>
          <p:cNvSpPr/>
          <p:nvPr/>
        </p:nvSpPr>
        <p:spPr>
          <a:xfrm flipH="false" flipV="false" rot="0">
            <a:off x="13964322" y="7490457"/>
            <a:ext cx="5557818" cy="5312347"/>
          </a:xfrm>
          <a:custGeom>
            <a:avLst/>
            <a:gdLst/>
            <a:ahLst/>
            <a:cxnLst/>
            <a:rect r="r" b="b" t="t" l="l"/>
            <a:pathLst>
              <a:path h="5312347" w="5557818">
                <a:moveTo>
                  <a:pt x="0" y="0"/>
                </a:moveTo>
                <a:lnTo>
                  <a:pt x="5557818" y="0"/>
                </a:lnTo>
                <a:lnTo>
                  <a:pt x="5557818" y="5312347"/>
                </a:lnTo>
                <a:lnTo>
                  <a:pt x="0" y="5312347"/>
                </a:lnTo>
                <a:lnTo>
                  <a:pt x="0" y="0"/>
                </a:lnTo>
                <a:close/>
              </a:path>
            </a:pathLst>
          </a:custGeom>
          <a:blipFill>
            <a:blip r:embed="rId4">
              <a:alphaModFix amt="37000"/>
            </a:blip>
            <a:stretch>
              <a:fillRect l="0" t="0" r="0" b="0"/>
            </a:stretch>
          </a:blipFill>
        </p:spPr>
      </p:sp>
      <p:sp>
        <p:nvSpPr>
          <p:cNvPr name="Freeform 4" id="4"/>
          <p:cNvSpPr/>
          <p:nvPr/>
        </p:nvSpPr>
        <p:spPr>
          <a:xfrm flipH="false" flipV="false" rot="0">
            <a:off x="15109360" y="450333"/>
            <a:ext cx="2690143" cy="358686"/>
          </a:xfrm>
          <a:custGeom>
            <a:avLst/>
            <a:gdLst/>
            <a:ahLst/>
            <a:cxnLst/>
            <a:rect r="r" b="b" t="t" l="l"/>
            <a:pathLst>
              <a:path h="358686" w="2690143">
                <a:moveTo>
                  <a:pt x="0" y="0"/>
                </a:moveTo>
                <a:lnTo>
                  <a:pt x="2690144" y="0"/>
                </a:lnTo>
                <a:lnTo>
                  <a:pt x="2690144" y="358686"/>
                </a:lnTo>
                <a:lnTo>
                  <a:pt x="0" y="358686"/>
                </a:lnTo>
                <a:lnTo>
                  <a:pt x="0" y="0"/>
                </a:lnTo>
                <a:close/>
              </a:path>
            </a:pathLst>
          </a:custGeom>
          <a:blipFill>
            <a:blip r:embed="rId5"/>
            <a:stretch>
              <a:fillRect l="0" t="0" r="0" b="0"/>
            </a:stretch>
          </a:blipFill>
        </p:spPr>
      </p:sp>
      <p:sp>
        <p:nvSpPr>
          <p:cNvPr name="Freeform 5" id="5"/>
          <p:cNvSpPr/>
          <p:nvPr/>
        </p:nvSpPr>
        <p:spPr>
          <a:xfrm flipH="false" flipV="false" rot="0">
            <a:off x="7065594" y="2589417"/>
            <a:ext cx="9388838" cy="6070978"/>
          </a:xfrm>
          <a:custGeom>
            <a:avLst/>
            <a:gdLst/>
            <a:ahLst/>
            <a:cxnLst/>
            <a:rect r="r" b="b" t="t" l="l"/>
            <a:pathLst>
              <a:path h="6070978" w="9388838">
                <a:moveTo>
                  <a:pt x="0" y="0"/>
                </a:moveTo>
                <a:lnTo>
                  <a:pt x="9388838" y="0"/>
                </a:lnTo>
                <a:lnTo>
                  <a:pt x="9388838" y="6070977"/>
                </a:lnTo>
                <a:lnTo>
                  <a:pt x="0" y="6070977"/>
                </a:lnTo>
                <a:lnTo>
                  <a:pt x="0" y="0"/>
                </a:lnTo>
                <a:close/>
              </a:path>
            </a:pathLst>
          </a:custGeom>
          <a:blipFill>
            <a:blip r:embed="rId6"/>
            <a:stretch>
              <a:fillRect l="0" t="0" r="0" b="0"/>
            </a:stretch>
          </a:blipFill>
        </p:spPr>
      </p:sp>
      <p:sp>
        <p:nvSpPr>
          <p:cNvPr name="TextBox 6" id="6"/>
          <p:cNvSpPr txBox="true"/>
          <p:nvPr/>
        </p:nvSpPr>
        <p:spPr>
          <a:xfrm rot="0">
            <a:off x="681117" y="375631"/>
            <a:ext cx="16230600" cy="857250"/>
          </a:xfrm>
          <a:prstGeom prst="rect">
            <a:avLst/>
          </a:prstGeom>
        </p:spPr>
        <p:txBody>
          <a:bodyPr anchor="t" rtlCol="false" tIns="0" lIns="0" bIns="0" rIns="0">
            <a:spAutoFit/>
          </a:bodyPr>
          <a:lstStyle/>
          <a:p>
            <a:pPr algn="l" marL="0" indent="0" lvl="0">
              <a:lnSpc>
                <a:spcPts val="6720"/>
              </a:lnSpc>
            </a:pPr>
            <a:r>
              <a:rPr lang="en-US" sz="5600">
                <a:solidFill>
                  <a:srgbClr val="EDECED"/>
                </a:solidFill>
                <a:latin typeface="Cy Grotesk Grand"/>
                <a:ea typeface="Cy Grotesk Grand"/>
                <a:cs typeface="Cy Grotesk Grand"/>
                <a:sym typeface="Cy Grotesk Grand"/>
              </a:rPr>
              <a:t>MGTR</a:t>
            </a:r>
          </a:p>
        </p:txBody>
      </p:sp>
      <p:sp>
        <p:nvSpPr>
          <p:cNvPr name="TextBox 7" id="7"/>
          <p:cNvSpPr txBox="true"/>
          <p:nvPr/>
        </p:nvSpPr>
        <p:spPr>
          <a:xfrm rot="0">
            <a:off x="2598151" y="9090472"/>
            <a:ext cx="12511210" cy="527389"/>
          </a:xfrm>
          <a:prstGeom prst="rect">
            <a:avLst/>
          </a:prstGeom>
        </p:spPr>
        <p:txBody>
          <a:bodyPr anchor="t" rtlCol="false" tIns="0" lIns="0" bIns="0" rIns="0">
            <a:spAutoFit/>
          </a:bodyPr>
          <a:lstStyle/>
          <a:p>
            <a:pPr algn="l">
              <a:lnSpc>
                <a:spcPts val="3905"/>
              </a:lnSpc>
              <a:spcBef>
                <a:spcPct val="0"/>
              </a:spcBef>
            </a:pPr>
            <a:r>
              <a:rPr lang="en-US" sz="2789">
                <a:solidFill>
                  <a:srgbClr val="EDECED"/>
                </a:solidFill>
                <a:latin typeface="Codec Pro"/>
                <a:ea typeface="Codec Pro"/>
                <a:cs typeface="Codec Pro"/>
                <a:sym typeface="Codec Pro"/>
              </a:rPr>
              <a:t>SYED ALI HAIDER  |   HARSH TAMBI  |  SPRING 2024 |   COMPUTER VISION</a:t>
            </a:r>
          </a:p>
        </p:txBody>
      </p:sp>
      <p:sp>
        <p:nvSpPr>
          <p:cNvPr name="TextBox 8" id="8"/>
          <p:cNvSpPr txBox="true"/>
          <p:nvPr/>
        </p:nvSpPr>
        <p:spPr>
          <a:xfrm rot="0">
            <a:off x="74257" y="2914907"/>
            <a:ext cx="9069743" cy="594995"/>
          </a:xfrm>
          <a:prstGeom prst="rect">
            <a:avLst/>
          </a:prstGeom>
        </p:spPr>
        <p:txBody>
          <a:bodyPr anchor="t" rtlCol="false" tIns="0" lIns="0" bIns="0" rIns="0">
            <a:spAutoFit/>
          </a:bodyPr>
          <a:lstStyle/>
          <a:p>
            <a:pPr algn="l" marL="690881" indent="-345440" lvl="1">
              <a:lnSpc>
                <a:spcPts val="4480"/>
              </a:lnSpc>
              <a:spcBef>
                <a:spcPct val="0"/>
              </a:spcBef>
              <a:buFont typeface="Arial"/>
              <a:buChar char="•"/>
            </a:pPr>
            <a:r>
              <a:rPr lang="en-US" sz="3200">
                <a:solidFill>
                  <a:srgbClr val="EDECED"/>
                </a:solidFill>
                <a:latin typeface="Codec Pro"/>
                <a:ea typeface="Codec Pro"/>
                <a:cs typeface="Codec Pro"/>
                <a:sym typeface="Codec Pro"/>
              </a:rPr>
              <a:t>Multi Granular Context Encoder</a:t>
            </a:r>
          </a:p>
        </p:txBody>
      </p:sp>
      <p:sp>
        <p:nvSpPr>
          <p:cNvPr name="TextBox 9" id="9"/>
          <p:cNvSpPr txBox="true"/>
          <p:nvPr/>
        </p:nvSpPr>
        <p:spPr>
          <a:xfrm rot="0">
            <a:off x="74257" y="3550665"/>
            <a:ext cx="9069743" cy="1156970"/>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EDECED"/>
                </a:solidFill>
                <a:latin typeface="Codec Pro"/>
                <a:ea typeface="Codec Pro"/>
                <a:cs typeface="Codec Pro"/>
                <a:sym typeface="Codec Pro"/>
              </a:rPr>
              <a:t>Implementation of LIDAR for</a:t>
            </a:r>
          </a:p>
          <a:p>
            <a:pPr algn="l">
              <a:lnSpc>
                <a:spcPts val="4480"/>
              </a:lnSpc>
              <a:spcBef>
                <a:spcPct val="0"/>
              </a:spcBef>
            </a:pPr>
            <a:r>
              <a:rPr lang="en-US" sz="3200">
                <a:solidFill>
                  <a:srgbClr val="EDECED"/>
                </a:solidFill>
                <a:latin typeface="Codec Pro"/>
                <a:ea typeface="Codec Pro"/>
                <a:cs typeface="Codec Pro"/>
                <a:sym typeface="Codec Pro"/>
              </a:rPr>
              <a:t>       </a:t>
            </a:r>
            <a:r>
              <a:rPr lang="en-US" sz="3200">
                <a:solidFill>
                  <a:srgbClr val="EDECED"/>
                </a:solidFill>
                <a:latin typeface="Codec Pro"/>
                <a:ea typeface="Codec Pro"/>
                <a:cs typeface="Codec Pro"/>
                <a:sym typeface="Codec Pro"/>
              </a:rPr>
              <a:t>the first time</a:t>
            </a:r>
          </a:p>
        </p:txBody>
      </p:sp>
      <p:sp>
        <p:nvSpPr>
          <p:cNvPr name="TextBox 10" id="10"/>
          <p:cNvSpPr txBox="true"/>
          <p:nvPr/>
        </p:nvSpPr>
        <p:spPr>
          <a:xfrm rot="0">
            <a:off x="74257" y="4788853"/>
            <a:ext cx="9069743" cy="594995"/>
          </a:xfrm>
          <a:prstGeom prst="rect">
            <a:avLst/>
          </a:prstGeom>
        </p:spPr>
        <p:txBody>
          <a:bodyPr anchor="t" rtlCol="false" tIns="0" lIns="0" bIns="0" rIns="0">
            <a:spAutoFit/>
          </a:bodyPr>
          <a:lstStyle/>
          <a:p>
            <a:pPr algn="l" marL="690881" indent="-345440" lvl="1">
              <a:lnSpc>
                <a:spcPts val="4480"/>
              </a:lnSpc>
              <a:spcBef>
                <a:spcPct val="0"/>
              </a:spcBef>
              <a:buFont typeface="Arial"/>
              <a:buChar char="•"/>
            </a:pPr>
            <a:r>
              <a:rPr lang="en-US" sz="3200">
                <a:solidFill>
                  <a:srgbClr val="EDECED"/>
                </a:solidFill>
                <a:latin typeface="Codec Pro"/>
                <a:ea typeface="Codec Pro"/>
                <a:cs typeface="Codec Pro"/>
                <a:sym typeface="Codec Pro"/>
              </a:rPr>
              <a:t>Achieved SOTA performance</a:t>
            </a:r>
          </a:p>
        </p:txBody>
      </p:sp>
      <p:sp>
        <p:nvSpPr>
          <p:cNvPr name="TextBox 11" id="11"/>
          <p:cNvSpPr txBox="true"/>
          <p:nvPr/>
        </p:nvSpPr>
        <p:spPr>
          <a:xfrm rot="0">
            <a:off x="74257" y="5510606"/>
            <a:ext cx="9069743" cy="594995"/>
          </a:xfrm>
          <a:prstGeom prst="rect">
            <a:avLst/>
          </a:prstGeom>
        </p:spPr>
        <p:txBody>
          <a:bodyPr anchor="t" rtlCol="false" tIns="0" lIns="0" bIns="0" rIns="0">
            <a:spAutoFit/>
          </a:bodyPr>
          <a:lstStyle/>
          <a:p>
            <a:pPr algn="l" marL="690881" indent="-345440" lvl="1">
              <a:lnSpc>
                <a:spcPts val="4480"/>
              </a:lnSpc>
              <a:spcBef>
                <a:spcPct val="0"/>
              </a:spcBef>
              <a:buFont typeface="Arial"/>
              <a:buChar char="•"/>
            </a:pPr>
            <a:r>
              <a:rPr lang="en-US" sz="3200">
                <a:solidFill>
                  <a:srgbClr val="EDECED"/>
                </a:solidFill>
                <a:latin typeface="Codec Pro"/>
                <a:ea typeface="Codec Pro"/>
                <a:cs typeface="Codec Pro"/>
                <a:sym typeface="Codec Pro"/>
              </a:rPr>
              <a:t>Inspired by MTR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12781" y="2642829"/>
            <a:ext cx="8270998" cy="5329458"/>
          </a:xfrm>
          <a:custGeom>
            <a:avLst/>
            <a:gdLst/>
            <a:ahLst/>
            <a:cxnLst/>
            <a:rect r="r" b="b" t="t" l="l"/>
            <a:pathLst>
              <a:path h="5329458" w="8270998">
                <a:moveTo>
                  <a:pt x="0" y="0"/>
                </a:moveTo>
                <a:lnTo>
                  <a:pt x="8270998" y="0"/>
                </a:lnTo>
                <a:lnTo>
                  <a:pt x="8270998" y="5329458"/>
                </a:lnTo>
                <a:lnTo>
                  <a:pt x="0" y="5329458"/>
                </a:lnTo>
                <a:lnTo>
                  <a:pt x="0" y="0"/>
                </a:lnTo>
                <a:close/>
              </a:path>
            </a:pathLst>
          </a:custGeom>
          <a:blipFill>
            <a:blip r:embed="rId3"/>
            <a:stretch>
              <a:fillRect l="-2776" t="0" r="-6689" b="0"/>
            </a:stretch>
          </a:blipFill>
        </p:spPr>
      </p:sp>
      <p:sp>
        <p:nvSpPr>
          <p:cNvPr name="Freeform 3" id="3"/>
          <p:cNvSpPr/>
          <p:nvPr/>
        </p:nvSpPr>
        <p:spPr>
          <a:xfrm flipH="false" flipV="false" rot="0">
            <a:off x="9940840" y="2255690"/>
            <a:ext cx="7318460" cy="6103736"/>
          </a:xfrm>
          <a:custGeom>
            <a:avLst/>
            <a:gdLst/>
            <a:ahLst/>
            <a:cxnLst/>
            <a:rect r="r" b="b" t="t" l="l"/>
            <a:pathLst>
              <a:path h="6103736" w="7318460">
                <a:moveTo>
                  <a:pt x="0" y="0"/>
                </a:moveTo>
                <a:lnTo>
                  <a:pt x="7318460" y="0"/>
                </a:lnTo>
                <a:lnTo>
                  <a:pt x="7318460" y="6103736"/>
                </a:lnTo>
                <a:lnTo>
                  <a:pt x="0" y="6103736"/>
                </a:lnTo>
                <a:lnTo>
                  <a:pt x="0" y="0"/>
                </a:lnTo>
                <a:close/>
              </a:path>
            </a:pathLst>
          </a:custGeom>
          <a:blipFill>
            <a:blip r:embed="rId4"/>
            <a:stretch>
              <a:fillRect l="0" t="-18609" r="0" b="0"/>
            </a:stretch>
          </a:blipFill>
        </p:spPr>
      </p:sp>
      <p:sp>
        <p:nvSpPr>
          <p:cNvPr name="TextBox 4" id="4"/>
          <p:cNvSpPr txBox="true"/>
          <p:nvPr/>
        </p:nvSpPr>
        <p:spPr>
          <a:xfrm rot="0">
            <a:off x="5472959" y="885825"/>
            <a:ext cx="7342082" cy="747826"/>
          </a:xfrm>
          <a:prstGeom prst="rect">
            <a:avLst/>
          </a:prstGeom>
        </p:spPr>
        <p:txBody>
          <a:bodyPr anchor="t" rtlCol="false" tIns="0" lIns="0" bIns="0" rIns="0">
            <a:spAutoFit/>
          </a:bodyPr>
          <a:lstStyle/>
          <a:p>
            <a:pPr algn="ctr">
              <a:lnSpc>
                <a:spcPts val="5566"/>
              </a:lnSpc>
              <a:spcBef>
                <a:spcPct val="0"/>
              </a:spcBef>
            </a:pPr>
            <a:r>
              <a:rPr lang="en-US" sz="3976">
                <a:solidFill>
                  <a:srgbClr val="FFFFFF"/>
                </a:solidFill>
                <a:latin typeface="Codec Pro"/>
                <a:ea typeface="Codec Pro"/>
                <a:cs typeface="Codec Pro"/>
                <a:sym typeface="Codec Pro"/>
              </a:rPr>
              <a:t>Comparison of MGTR and MTR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508858">
            <a:off x="-4850027" y="6648948"/>
            <a:ext cx="18010625" cy="17222660"/>
          </a:xfrm>
          <a:custGeom>
            <a:avLst/>
            <a:gdLst/>
            <a:ahLst/>
            <a:cxnLst/>
            <a:rect r="r" b="b" t="t" l="l"/>
            <a:pathLst>
              <a:path h="17222660" w="18010625">
                <a:moveTo>
                  <a:pt x="0" y="0"/>
                </a:moveTo>
                <a:lnTo>
                  <a:pt x="18010626" y="0"/>
                </a:lnTo>
                <a:lnTo>
                  <a:pt x="18010626" y="17222660"/>
                </a:lnTo>
                <a:lnTo>
                  <a:pt x="0" y="17222660"/>
                </a:lnTo>
                <a:lnTo>
                  <a:pt x="0" y="0"/>
                </a:lnTo>
                <a:close/>
              </a:path>
            </a:pathLst>
          </a:custGeom>
          <a:blipFill>
            <a:blip r:embed="rId3">
              <a:alphaModFix amt="60000"/>
            </a:blip>
            <a:stretch>
              <a:fillRect l="0" t="0" r="0" b="0"/>
            </a:stretch>
          </a:blipFill>
        </p:spPr>
      </p:sp>
      <p:sp>
        <p:nvSpPr>
          <p:cNvPr name="Freeform 3" id="3"/>
          <p:cNvSpPr/>
          <p:nvPr/>
        </p:nvSpPr>
        <p:spPr>
          <a:xfrm flipH="false" flipV="false" rot="0">
            <a:off x="13964322" y="7490457"/>
            <a:ext cx="5557818" cy="5312347"/>
          </a:xfrm>
          <a:custGeom>
            <a:avLst/>
            <a:gdLst/>
            <a:ahLst/>
            <a:cxnLst/>
            <a:rect r="r" b="b" t="t" l="l"/>
            <a:pathLst>
              <a:path h="5312347" w="5557818">
                <a:moveTo>
                  <a:pt x="0" y="0"/>
                </a:moveTo>
                <a:lnTo>
                  <a:pt x="5557818" y="0"/>
                </a:lnTo>
                <a:lnTo>
                  <a:pt x="5557818" y="5312347"/>
                </a:lnTo>
                <a:lnTo>
                  <a:pt x="0" y="5312347"/>
                </a:lnTo>
                <a:lnTo>
                  <a:pt x="0" y="0"/>
                </a:lnTo>
                <a:close/>
              </a:path>
            </a:pathLst>
          </a:custGeom>
          <a:blipFill>
            <a:blip r:embed="rId4">
              <a:alphaModFix amt="37000"/>
            </a:blip>
            <a:stretch>
              <a:fillRect l="0" t="0" r="0" b="0"/>
            </a:stretch>
          </a:blipFill>
        </p:spPr>
      </p:sp>
      <p:sp>
        <p:nvSpPr>
          <p:cNvPr name="Freeform 4" id="4"/>
          <p:cNvSpPr/>
          <p:nvPr/>
        </p:nvSpPr>
        <p:spPr>
          <a:xfrm flipH="false" flipV="false" rot="0">
            <a:off x="15109360" y="450333"/>
            <a:ext cx="2690143" cy="358686"/>
          </a:xfrm>
          <a:custGeom>
            <a:avLst/>
            <a:gdLst/>
            <a:ahLst/>
            <a:cxnLst/>
            <a:rect r="r" b="b" t="t" l="l"/>
            <a:pathLst>
              <a:path h="358686" w="2690143">
                <a:moveTo>
                  <a:pt x="0" y="0"/>
                </a:moveTo>
                <a:lnTo>
                  <a:pt x="2690144" y="0"/>
                </a:lnTo>
                <a:lnTo>
                  <a:pt x="2690144" y="358686"/>
                </a:lnTo>
                <a:lnTo>
                  <a:pt x="0" y="358686"/>
                </a:lnTo>
                <a:lnTo>
                  <a:pt x="0" y="0"/>
                </a:lnTo>
                <a:close/>
              </a:path>
            </a:pathLst>
          </a:custGeom>
          <a:blipFill>
            <a:blip r:embed="rId5"/>
            <a:stretch>
              <a:fillRect l="0" t="0" r="0" b="0"/>
            </a:stretch>
          </a:blipFill>
        </p:spPr>
      </p:sp>
      <p:sp>
        <p:nvSpPr>
          <p:cNvPr name="Freeform 5" id="5"/>
          <p:cNvSpPr/>
          <p:nvPr/>
        </p:nvSpPr>
        <p:spPr>
          <a:xfrm flipH="false" flipV="false" rot="0">
            <a:off x="9840186" y="1963926"/>
            <a:ext cx="7959317" cy="3964052"/>
          </a:xfrm>
          <a:custGeom>
            <a:avLst/>
            <a:gdLst/>
            <a:ahLst/>
            <a:cxnLst/>
            <a:rect r="r" b="b" t="t" l="l"/>
            <a:pathLst>
              <a:path h="3964052" w="7959317">
                <a:moveTo>
                  <a:pt x="0" y="0"/>
                </a:moveTo>
                <a:lnTo>
                  <a:pt x="7959318" y="0"/>
                </a:lnTo>
                <a:lnTo>
                  <a:pt x="7959318" y="3964053"/>
                </a:lnTo>
                <a:lnTo>
                  <a:pt x="0" y="3964053"/>
                </a:lnTo>
                <a:lnTo>
                  <a:pt x="0" y="0"/>
                </a:lnTo>
                <a:close/>
              </a:path>
            </a:pathLst>
          </a:custGeom>
          <a:blipFill>
            <a:blip r:embed="rId6"/>
            <a:stretch>
              <a:fillRect l="0" t="0" r="0" b="0"/>
            </a:stretch>
          </a:blipFill>
        </p:spPr>
      </p:sp>
      <p:sp>
        <p:nvSpPr>
          <p:cNvPr name="TextBox 6" id="6"/>
          <p:cNvSpPr txBox="true"/>
          <p:nvPr/>
        </p:nvSpPr>
        <p:spPr>
          <a:xfrm rot="0">
            <a:off x="681117" y="375631"/>
            <a:ext cx="3891656" cy="857250"/>
          </a:xfrm>
          <a:prstGeom prst="rect">
            <a:avLst/>
          </a:prstGeom>
        </p:spPr>
        <p:txBody>
          <a:bodyPr anchor="t" rtlCol="false" tIns="0" lIns="0" bIns="0" rIns="0">
            <a:spAutoFit/>
          </a:bodyPr>
          <a:lstStyle/>
          <a:p>
            <a:pPr algn="l" marL="0" indent="0" lvl="0">
              <a:lnSpc>
                <a:spcPts val="6720"/>
              </a:lnSpc>
            </a:pPr>
            <a:r>
              <a:rPr lang="en-US" sz="5600">
                <a:solidFill>
                  <a:srgbClr val="EDECED"/>
                </a:solidFill>
                <a:latin typeface="Cy Grotesk Grand"/>
                <a:ea typeface="Cy Grotesk Grand"/>
                <a:cs typeface="Cy Grotesk Grand"/>
                <a:sym typeface="Cy Grotesk Grand"/>
              </a:rPr>
              <a:t>DAVE 2</a:t>
            </a:r>
          </a:p>
        </p:txBody>
      </p:sp>
      <p:sp>
        <p:nvSpPr>
          <p:cNvPr name="TextBox 7" id="7"/>
          <p:cNvSpPr txBox="true"/>
          <p:nvPr/>
        </p:nvSpPr>
        <p:spPr>
          <a:xfrm rot="0">
            <a:off x="2598151" y="9090472"/>
            <a:ext cx="12511210" cy="527389"/>
          </a:xfrm>
          <a:prstGeom prst="rect">
            <a:avLst/>
          </a:prstGeom>
        </p:spPr>
        <p:txBody>
          <a:bodyPr anchor="t" rtlCol="false" tIns="0" lIns="0" bIns="0" rIns="0">
            <a:spAutoFit/>
          </a:bodyPr>
          <a:lstStyle/>
          <a:p>
            <a:pPr algn="l">
              <a:lnSpc>
                <a:spcPts val="3905"/>
              </a:lnSpc>
              <a:spcBef>
                <a:spcPct val="0"/>
              </a:spcBef>
            </a:pPr>
            <a:r>
              <a:rPr lang="en-US" sz="2789">
                <a:solidFill>
                  <a:srgbClr val="EDECED"/>
                </a:solidFill>
                <a:latin typeface="Codec Pro"/>
                <a:ea typeface="Codec Pro"/>
                <a:cs typeface="Codec Pro"/>
                <a:sym typeface="Codec Pro"/>
              </a:rPr>
              <a:t>SYED ALI HAIDER  |   HARSH TAMBI  |  SPRING 2024 |   COMPUTER VISION</a:t>
            </a:r>
          </a:p>
        </p:txBody>
      </p:sp>
      <p:sp>
        <p:nvSpPr>
          <p:cNvPr name="TextBox 8" id="8"/>
          <p:cNvSpPr txBox="true"/>
          <p:nvPr/>
        </p:nvSpPr>
        <p:spPr>
          <a:xfrm rot="0">
            <a:off x="681117" y="1786872"/>
            <a:ext cx="9069743" cy="7338695"/>
          </a:xfrm>
          <a:prstGeom prst="rect">
            <a:avLst/>
          </a:prstGeom>
        </p:spPr>
        <p:txBody>
          <a:bodyPr anchor="t" rtlCol="false" tIns="0" lIns="0" bIns="0" rIns="0">
            <a:spAutoFit/>
          </a:bodyPr>
          <a:lstStyle/>
          <a:p>
            <a:pPr algn="l">
              <a:lnSpc>
                <a:spcPts val="4480"/>
              </a:lnSpc>
            </a:pPr>
            <a:r>
              <a:rPr lang="en-US" sz="3200">
                <a:solidFill>
                  <a:srgbClr val="EDECED"/>
                </a:solidFill>
                <a:latin typeface="Codec Pro Bold"/>
                <a:ea typeface="Codec Pro Bold"/>
                <a:cs typeface="Codec Pro Bold"/>
                <a:sym typeface="Codec Pro Bold"/>
              </a:rPr>
              <a:t>Model Design</a:t>
            </a:r>
          </a:p>
          <a:p>
            <a:pPr algn="l" marL="690881" indent="-345440" lvl="1">
              <a:lnSpc>
                <a:spcPts val="4480"/>
              </a:lnSpc>
              <a:buFont typeface="Arial"/>
              <a:buChar char="•"/>
            </a:pPr>
            <a:r>
              <a:rPr lang="en-US" sz="3200">
                <a:solidFill>
                  <a:srgbClr val="EDECED"/>
                </a:solidFill>
                <a:latin typeface="Codec Pro"/>
                <a:ea typeface="Codec Pro"/>
                <a:cs typeface="Codec Pro"/>
                <a:sym typeface="Codec Pro"/>
              </a:rPr>
              <a:t>Convolutional Neural Network (CNN) </a:t>
            </a:r>
          </a:p>
          <a:p>
            <a:pPr algn="l" marL="1381761" indent="-460587" lvl="2">
              <a:lnSpc>
                <a:spcPts val="4480"/>
              </a:lnSpc>
              <a:buFont typeface="Arial"/>
              <a:buChar char="⚬"/>
            </a:pPr>
            <a:r>
              <a:rPr lang="en-US" sz="3200">
                <a:solidFill>
                  <a:srgbClr val="EDECED"/>
                </a:solidFill>
                <a:latin typeface="Codec Pro"/>
                <a:ea typeface="Codec Pro"/>
                <a:cs typeface="Codec Pro"/>
                <a:sym typeface="Codec Pro"/>
              </a:rPr>
              <a:t>Convolutional layers for feature extraction</a:t>
            </a:r>
          </a:p>
          <a:p>
            <a:pPr algn="l" marL="1381761" indent="-460587" lvl="2">
              <a:lnSpc>
                <a:spcPts val="4480"/>
              </a:lnSpc>
              <a:buFont typeface="Arial"/>
              <a:buChar char="⚬"/>
            </a:pPr>
            <a:r>
              <a:rPr lang="en-US" sz="3200">
                <a:solidFill>
                  <a:srgbClr val="EDECED"/>
                </a:solidFill>
                <a:latin typeface="Codec Pro"/>
                <a:ea typeface="Codec Pro"/>
                <a:cs typeface="Codec Pro"/>
                <a:sym typeface="Codec Pro"/>
              </a:rPr>
              <a:t>Fully connected layers for prediction.</a:t>
            </a:r>
          </a:p>
          <a:p>
            <a:pPr algn="l">
              <a:lnSpc>
                <a:spcPts val="4480"/>
              </a:lnSpc>
            </a:pPr>
          </a:p>
          <a:p>
            <a:pPr algn="l">
              <a:lnSpc>
                <a:spcPts val="4480"/>
              </a:lnSpc>
            </a:pPr>
            <a:r>
              <a:rPr lang="en-US" sz="3200">
                <a:solidFill>
                  <a:srgbClr val="EDECED"/>
                </a:solidFill>
                <a:latin typeface="Codec Pro Bold"/>
                <a:ea typeface="Codec Pro Bold"/>
                <a:cs typeface="Codec Pro Bold"/>
                <a:sym typeface="Codec Pro Bold"/>
              </a:rPr>
              <a:t>Input</a:t>
            </a:r>
          </a:p>
          <a:p>
            <a:pPr algn="l" marL="1381761" indent="-460587" lvl="2">
              <a:lnSpc>
                <a:spcPts val="4480"/>
              </a:lnSpc>
              <a:buFont typeface="Arial"/>
              <a:buChar char="⚬"/>
            </a:pPr>
            <a:r>
              <a:rPr lang="en-US" sz="3200">
                <a:solidFill>
                  <a:srgbClr val="EDECED"/>
                </a:solidFill>
                <a:latin typeface="Codec Pro"/>
                <a:ea typeface="Codec Pro"/>
                <a:cs typeface="Codec Pro"/>
                <a:sym typeface="Codec Pro"/>
              </a:rPr>
              <a:t>Timestamped Video paired with steering command, from 3 angles</a:t>
            </a:r>
          </a:p>
          <a:p>
            <a:pPr algn="l">
              <a:lnSpc>
                <a:spcPts val="4480"/>
              </a:lnSpc>
            </a:pPr>
            <a:r>
              <a:rPr lang="en-US" sz="3200">
                <a:solidFill>
                  <a:srgbClr val="EDECED"/>
                </a:solidFill>
                <a:latin typeface="Codec Pro Bold"/>
                <a:ea typeface="Codec Pro Bold"/>
                <a:cs typeface="Codec Pro Bold"/>
                <a:sym typeface="Codec Pro Bold"/>
              </a:rPr>
              <a:t>Output</a:t>
            </a:r>
          </a:p>
          <a:p>
            <a:pPr algn="l" marL="1381761" indent="-460587" lvl="2">
              <a:lnSpc>
                <a:spcPts val="4480"/>
              </a:lnSpc>
              <a:buFont typeface="Arial"/>
              <a:buChar char="⚬"/>
            </a:pPr>
            <a:r>
              <a:rPr lang="en-US" sz="3200">
                <a:solidFill>
                  <a:srgbClr val="EDECED"/>
                </a:solidFill>
                <a:latin typeface="Codec Pro"/>
                <a:ea typeface="Codec Pro"/>
                <a:cs typeface="Codec Pro"/>
                <a:sym typeface="Codec Pro"/>
              </a:rPr>
              <a:t>Autonomous Steering Commands </a:t>
            </a:r>
          </a:p>
          <a:p>
            <a:pPr algn="l">
              <a:lnSpc>
                <a:spcPts val="4480"/>
              </a:lnSpc>
            </a:pPr>
          </a:p>
          <a:p>
            <a:pPr algn="l">
              <a:lnSpc>
                <a:spcPts val="4480"/>
              </a:lnSpc>
              <a:spcBef>
                <a:spcPct val="0"/>
              </a:spcBef>
            </a:pPr>
          </a:p>
        </p:txBody>
      </p:sp>
      <p:sp>
        <p:nvSpPr>
          <p:cNvPr name="TextBox 9" id="9"/>
          <p:cNvSpPr txBox="true"/>
          <p:nvPr/>
        </p:nvSpPr>
        <p:spPr>
          <a:xfrm rot="0">
            <a:off x="4835829" y="638175"/>
            <a:ext cx="9830062" cy="390525"/>
          </a:xfrm>
          <a:prstGeom prst="rect">
            <a:avLst/>
          </a:prstGeom>
        </p:spPr>
        <p:txBody>
          <a:bodyPr anchor="t" rtlCol="false" tIns="0" lIns="0" bIns="0" rIns="0">
            <a:spAutoFit/>
          </a:bodyPr>
          <a:lstStyle/>
          <a:p>
            <a:pPr algn="l" marL="0" indent="0" lvl="0">
              <a:lnSpc>
                <a:spcPts val="3120"/>
              </a:lnSpc>
            </a:pPr>
            <a:r>
              <a:rPr lang="en-US" sz="2600">
                <a:solidFill>
                  <a:srgbClr val="EDECED"/>
                </a:solidFill>
                <a:latin typeface="Cy Grotesk Grand"/>
                <a:ea typeface="Cy Grotesk Grand"/>
                <a:cs typeface="Cy Grotesk Grand"/>
                <a:sym typeface="Cy Grotesk Grand"/>
              </a:rPr>
              <a:t>SIMPLE CNN BASED APPROACH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DAGEx_1RxmA</dc:identifier>
  <dcterms:modified xsi:type="dcterms:W3CDTF">2011-08-01T06:04:30Z</dcterms:modified>
  <cp:revision>1</cp:revision>
  <dc:title>Motion Prediction Project</dc:title>
</cp:coreProperties>
</file>